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3" r:id="rId6"/>
    <p:sldId id="271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8" r:id="rId15"/>
    <p:sldId id="290" r:id="rId16"/>
    <p:sldId id="291" r:id="rId17"/>
    <p:sldId id="292" r:id="rId18"/>
    <p:sldId id="294" r:id="rId19"/>
    <p:sldId id="295" r:id="rId2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DA3F1"/>
    <a:srgbClr val="8D706B"/>
    <a:srgbClr val="E6706B"/>
    <a:srgbClr val="FFFEB0"/>
    <a:srgbClr val="3C33CE"/>
    <a:srgbClr val="66C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9792" autoAdjust="0"/>
  </p:normalViewPr>
  <p:slideViewPr>
    <p:cSldViewPr>
      <p:cViewPr varScale="1">
        <p:scale>
          <a:sx n="134" d="100"/>
          <a:sy n="134" d="100"/>
        </p:scale>
        <p:origin x="2035" y="130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946A87F-6EDF-4C93-99F3-9CCF275A47EB}" type="datetime1">
              <a:rPr lang="nb-NO" altLang="nb-NO"/>
              <a:pPr>
                <a:defRPr/>
              </a:pPr>
              <a:t>01.09.2021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5D30DA6-CAEB-4ECE-9D53-BA50A9C5940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8983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CECBE99-1F90-4707-8304-3AE6BC9A099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15303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CBE99-1F90-4707-8304-3AE6BC9A0993}" type="slidenum">
              <a:rPr lang="en-US" altLang="nb-NO" smtClean="0"/>
              <a:pPr>
                <a:defRPr/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598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CBE99-1F90-4707-8304-3AE6BC9A0993}" type="slidenum">
              <a:rPr lang="en-US" altLang="nb-NO" smtClean="0"/>
              <a:pPr>
                <a:defRPr/>
              </a:pPr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8423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Ambisjonen vår er å nettopp besvare disse spørsmålene med gjennomtenkte og gode svar.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CBE99-1F90-4707-8304-3AE6BC9A0993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9281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855E1CC-0260-9547-8C51-4776FC35C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00608" y="262808"/>
            <a:ext cx="4464496" cy="2808853"/>
          </a:xfrm>
          <a:prstGeom prst="rect">
            <a:avLst/>
          </a:prstGeom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69D6C508-6D5D-A04F-9444-6B76115E2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49" r="1166" b="74585"/>
          <a:stretch/>
        </p:blipFill>
        <p:spPr>
          <a:xfrm>
            <a:off x="0" y="-56692"/>
            <a:ext cx="9144000" cy="13300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EA0B33A-DE4D-F94A-96A8-CC0B81DC5847}"/>
              </a:ext>
            </a:extLst>
          </p:cNvPr>
          <p:cNvSpPr/>
          <p:nvPr userDrawn="1"/>
        </p:nvSpPr>
        <p:spPr bwMode="auto">
          <a:xfrm>
            <a:off x="144139" y="4572161"/>
            <a:ext cx="1800200" cy="1152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C5869404-FD60-8848-9A67-9E080C775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7319" t="31843" r="65361" b="32548"/>
          <a:stretch/>
        </p:blipFill>
        <p:spPr>
          <a:xfrm>
            <a:off x="166110" y="4801716"/>
            <a:ext cx="720080" cy="7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158B272-A21A-7A49-B02D-81F4602D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6592" y="-741729"/>
            <a:ext cx="3555411" cy="2236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01CD9-ACE4-41E7-BE1B-18CD53A9DA33}" type="datetime1">
              <a:rPr lang="nb-NO" altLang="nb-NO"/>
              <a:pPr>
                <a:defRPr/>
              </a:pPr>
              <a:t>01.09.2021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A9333-9E0B-4DF0-8F36-C954ADEF39E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4628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EE107-EB9A-4CAA-A1D3-21FA4C1A4B57}" type="datetime1">
              <a:rPr lang="nb-NO" altLang="nb-NO"/>
              <a:pPr>
                <a:defRPr/>
              </a:pPr>
              <a:t>01.09.2021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098E-ECDF-4869-8CFF-03C758D2E7B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9517185-86B3-964E-9492-C2B1AD11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6592" y="-741729"/>
            <a:ext cx="3555411" cy="22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3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349F-A503-4F1B-95ED-F9A1DE75D608}" type="datetime1">
              <a:rPr lang="nb-NO" altLang="nb-NO"/>
              <a:pPr>
                <a:defRPr/>
              </a:pPr>
              <a:t>01.09.2021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0B06-AAFA-4F68-A552-7AA1B1FEE54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4D64BE2-2C34-404E-AAA3-8E568685C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6592" y="-741729"/>
            <a:ext cx="3555411" cy="22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7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22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E91D-EBD5-47C2-A8DE-FCB8A7EEC5F0}" type="datetime1">
              <a:rPr lang="nb-NO" altLang="nb-NO"/>
              <a:pPr>
                <a:defRPr/>
              </a:pPr>
              <a:t>01.09.2021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A971F-84FC-42B9-A81C-7DE81FE46C6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B80C423-D2B4-B049-AA56-209D0BBAA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6592" y="-741729"/>
            <a:ext cx="3555411" cy="22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8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88310-4932-4B8C-AB9E-85E55A0A7610}" type="datetime1">
              <a:rPr lang="nb-NO" altLang="nb-NO"/>
              <a:pPr>
                <a:defRPr/>
              </a:pPr>
              <a:t>01.09.2021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BA221-012C-4439-BE99-55EA0C7CAD0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536B81E-2BB1-8041-9F4F-347E5D2B3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56592" y="-741729"/>
            <a:ext cx="3555411" cy="22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7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  <a:endParaRPr lang="en-US" altLang="nb-NO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684DE16-B383-4882-A771-DEAB85569DE1}" type="datetime1">
              <a:rPr lang="nb-NO" altLang="nb-NO"/>
              <a:pPr>
                <a:defRPr/>
              </a:pPr>
              <a:t>01.09.2021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48559CB-CCD4-4F5C-9E45-0683F4509C7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3" r:id="rId2"/>
    <p:sldLayoutId id="2147483774" r:id="rId3"/>
    <p:sldLayoutId id="2147483775" r:id="rId4"/>
    <p:sldLayoutId id="2147483778" r:id="rId5"/>
    <p:sldLayoutId id="2147483779" r:id="rId6"/>
    <p:sldLayoutId id="2147483780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pPr eaLnBrk="1" hangingPunct="1"/>
            <a:r>
              <a:rPr lang="nb-NO" altLang="nb-NO" dirty="0" err="1"/>
              <a:t>HF:Studio</a:t>
            </a:r>
            <a:endParaRPr lang="nb-NO" altLang="nb-NO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algn="ctr"/>
            <a:r>
              <a:rPr lang="en-US" sz="4000" b="1" dirty="0"/>
              <a:t>Welcome!</a:t>
            </a:r>
          </a:p>
          <a:p>
            <a:pPr algn="ctr" fontAlgn="base"/>
            <a:r>
              <a:rPr lang="nb-NO" sz="2800" dirty="0"/>
              <a:t>"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elvetica-Neue"/>
              </a:rPr>
              <a:t>Study group leadership: how to create good content that encourages collaboration among students”</a:t>
            </a:r>
          </a:p>
          <a:p>
            <a:pPr eaLnBrk="1" hangingPunct="1"/>
            <a:endParaRPr lang="nb-NO" alt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C76015D-B5F2-C841-8F2A-96000C9934E0}"/>
              </a:ext>
            </a:extLst>
          </p:cNvPr>
          <p:cNvSpPr txBox="1"/>
          <p:nvPr/>
        </p:nvSpPr>
        <p:spPr>
          <a:xfrm>
            <a:off x="4161183" y="87464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EB18FBD-6766-2B4E-811C-7E455B4F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392537"/>
            <a:ext cx="2342282" cy="10572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1400-4AFD-4757-BD2D-EEDB21DAB230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Summary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B0BD-ADF5-4455-94CC-9C630C57707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are the goals?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Attendance (be on time, notify in case of delay or absence)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Effort (division of labor)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 prepared (respect for each other's time and efforts)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Tip: Write down the expectations and publish them in Canvas. Remind students, if necessary, for example if students meet unprepared or someone does not contribute as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be done both in a small study group, and/or all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2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E6635E-682E-4E7F-BD2D-1E490DDB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08025"/>
            <a:ext cx="7921625" cy="95408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			BREAK</a:t>
            </a:r>
          </a:p>
        </p:txBody>
      </p:sp>
      <p:pic>
        <p:nvPicPr>
          <p:cNvPr id="13316" name="Picture 4" descr="Kaffepause løser problemer på arbeidsplassen">
            <a:extLst>
              <a:ext uri="{FF2B5EF4-FFF2-40B4-BE49-F238E27FC236}">
                <a16:creationId xmlns:a16="http://schemas.microsoft.com/office/drawing/2014/main" id="{158D8DA8-5B72-48B2-9BC6-5DB53DAA0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802"/>
          <a:stretch/>
        </p:blipFill>
        <p:spPr bwMode="auto">
          <a:xfrm>
            <a:off x="869220" y="2136297"/>
            <a:ext cx="2579380" cy="23448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Date Placeholder 4">
            <a:extLst>
              <a:ext uri="{FF2B5EF4-FFF2-40B4-BE49-F238E27FC236}">
                <a16:creationId xmlns:a16="http://schemas.microsoft.com/office/drawing/2014/main" id="{F80E0434-A70B-45A6-BF6A-2CF898E5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5334000"/>
            <a:ext cx="1905000" cy="381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0EDC349F-A503-4F1B-95ED-F9A1DE75D608}" type="datetime1">
              <a:rPr lang="nb-NO" altLang="nb-NO"/>
              <a:pPr>
                <a:spcAft>
                  <a:spcPts val="600"/>
                </a:spcAft>
                <a:defRPr/>
              </a:pPr>
              <a:t>01.09.2021</a:t>
            </a:fld>
            <a:endParaRPr lang="nb-NO" altLang="nb-NO"/>
          </a:p>
        </p:txBody>
      </p:sp>
      <p:sp>
        <p:nvSpPr>
          <p:cNvPr id="77" name="Slide Number Placeholder 5">
            <a:extLst>
              <a:ext uri="{FF2B5EF4-FFF2-40B4-BE49-F238E27FC236}">
                <a16:creationId xmlns:a16="http://schemas.microsoft.com/office/drawing/2014/main" id="{E525A0C7-82F6-4466-A801-3FE4F06D4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18463" y="5334000"/>
            <a:ext cx="685800" cy="381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94AD0B06-AAFA-4F68-A552-7AA1B1FEE545}" type="slidenum">
              <a:rPr lang="en-US" altLang="nb-NO"/>
              <a:pPr>
                <a:spcAft>
                  <a:spcPts val="600"/>
                </a:spcAft>
                <a:defRPr/>
              </a:pPr>
              <a:t>12</a:t>
            </a:fld>
            <a:endParaRPr lang="en-US" altLang="nb-NO"/>
          </a:p>
        </p:txBody>
      </p:sp>
      <p:pic>
        <p:nvPicPr>
          <p:cNvPr id="13318" name="Picture 6" descr="Wellness Challenge: Fresh Air - Mendocino Coast Clinics">
            <a:extLst>
              <a:ext uri="{FF2B5EF4-FFF2-40B4-BE49-F238E27FC236}">
                <a16:creationId xmlns:a16="http://schemas.microsoft.com/office/drawing/2014/main" id="{CAE199E6-57B9-41C1-BF2D-0AB03CCFB5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46998"/>
            <a:ext cx="3771900" cy="163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2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7C46-0211-49A3-9042-5CF6775E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08025"/>
            <a:ext cx="7921625" cy="95408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14C21-0AB6-4D93-A335-366F66BC6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As a learning assistant, you can experience three typical situations that get in the way of student collaboration: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1. There are different levels in the group.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2. A student do not contribute as much as the others (uneven participation).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3. One student takes up a lot of space and overrides the others (dominance).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500" dirty="0"/>
              <a:t>Discuss what you as LA can do in these three situations (10 min)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500" dirty="0"/>
              <a:t>All together (10 min)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D1A7AC1-6BAE-45DE-BBAD-098254B1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23" y="1651000"/>
            <a:ext cx="3339610" cy="3222724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EC3DA-6C4E-4AF6-B540-41491D4B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5334000"/>
            <a:ext cx="1905000" cy="3810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0ED01CD9-ACE4-41E7-BE1B-18CD53A9DA33}" type="datetime1">
              <a:rPr lang="nb-NO" altLang="nb-NO" smtClean="0"/>
              <a:pPr>
                <a:spcAft>
                  <a:spcPts val="600"/>
                </a:spcAft>
                <a:defRPr/>
              </a:pPr>
              <a:t>01.09.2021</a:t>
            </a:fld>
            <a:endParaRPr lang="nb-NO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B1FF3-4C9A-4CB2-B860-7792908C5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18463" y="5334000"/>
            <a:ext cx="685800" cy="3810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E0A9333-9E0B-4DF0-8F36-C954ADEF39E4}" type="slidenum">
              <a:rPr lang="en-US" altLang="nb-NO" smtClean="0"/>
              <a:pPr>
                <a:spcAft>
                  <a:spcPts val="600"/>
                </a:spcAft>
                <a:defRPr/>
              </a:pPr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7389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2A51-75F2-4B05-9E43-F36C635E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as a learning </a:t>
            </a:r>
            <a:br>
              <a:rPr lang="en-US" dirty="0"/>
            </a:br>
            <a:r>
              <a:rPr lang="en-US" dirty="0"/>
              <a:t>assistant in these situations?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2148F-F17E-4BB6-BAEA-265AEDCD9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51000"/>
            <a:ext cx="7924800" cy="3683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cs typeface="Arial"/>
              </a:rPr>
              <a:t>1. Different level in a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The student who is at a higher level can be a resource for the rest of the group and support those who need more help.</a:t>
            </a:r>
          </a:p>
          <a:p>
            <a:pPr marL="0" indent="0">
              <a:buNone/>
            </a:pPr>
            <a:r>
              <a:rPr lang="en-US" sz="1600" dirty="0">
                <a:cs typeface="Arial"/>
              </a:rPr>
              <a:t>2. Uneven participation</a:t>
            </a:r>
          </a:p>
          <a:p>
            <a:r>
              <a:rPr lang="en-US" sz="1600" dirty="0">
                <a:cs typeface="Arial"/>
              </a:rPr>
              <a:t>Refer to the guidelines.</a:t>
            </a:r>
          </a:p>
          <a:p>
            <a:r>
              <a:rPr lang="en-US" sz="1600" dirty="0">
                <a:cs typeface="Arial"/>
              </a:rPr>
              <a:t>Specify roles.</a:t>
            </a:r>
          </a:p>
          <a:p>
            <a:pPr marL="0" indent="0">
              <a:buNone/>
            </a:pPr>
            <a:r>
              <a:rPr lang="en-US" sz="1600" dirty="0">
                <a:cs typeface="Arial"/>
              </a:rPr>
              <a:t>3. Dominance </a:t>
            </a:r>
          </a:p>
          <a:p>
            <a:r>
              <a:rPr lang="en-US" sz="1600" dirty="0">
                <a:cs typeface="Arial"/>
              </a:rPr>
              <a:t>Refer to the guidelines.</a:t>
            </a:r>
          </a:p>
          <a:p>
            <a:r>
              <a:rPr lang="en-US" sz="1600" dirty="0">
                <a:cs typeface="Arial"/>
              </a:rPr>
              <a:t>Use methods that make everyone participate (Think, pair, square, birthdate).</a:t>
            </a:r>
          </a:p>
          <a:p>
            <a:r>
              <a:rPr lang="en-US" sz="1600" dirty="0">
                <a:cs typeface="Arial"/>
              </a:rPr>
              <a:t>Control who takes the floor, and make sure that different students get to use their voice.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ADFEB-C5B4-47FC-B68A-2645D2C4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01CD9-ACE4-41E7-BE1B-18CD53A9DA33}" type="datetime1">
              <a:rPr lang="nb-NO" altLang="nb-NO" smtClean="0"/>
              <a:pPr>
                <a:defRPr/>
              </a:pPr>
              <a:t>01.09.2021</a:t>
            </a:fld>
            <a:endParaRPr lang="nb-NO" alt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71F9A-2F8E-4631-B7CF-734CA22B0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0A9333-9E0B-4DF0-8F36-C954ADEF39E4}" type="slidenum">
              <a:rPr lang="en-US" altLang="nb-NO" smtClean="0"/>
              <a:pPr>
                <a:defRPr/>
              </a:pPr>
              <a:t>14</a:t>
            </a:fld>
            <a:endParaRPr lang="en-US" altLang="nb-NO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381259-D9E5-4C1E-8B93-61E1B1828F90}"/>
              </a:ext>
            </a:extLst>
          </p:cNvPr>
          <p:cNvGrpSpPr/>
          <p:nvPr/>
        </p:nvGrpSpPr>
        <p:grpSpPr>
          <a:xfrm>
            <a:off x="6516216" y="121196"/>
            <a:ext cx="2424577" cy="1872207"/>
            <a:chOff x="1382376" y="3035878"/>
            <a:chExt cx="3416431" cy="27907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03E40C-B350-42AD-8A42-C2F91382D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431" r="23421"/>
            <a:stretch/>
          </p:blipFill>
          <p:spPr>
            <a:xfrm>
              <a:off x="1819276" y="3219451"/>
              <a:ext cx="2828924" cy="2351650"/>
            </a:xfrm>
            <a:prstGeom prst="rect">
              <a:avLst/>
            </a:prstGeom>
          </p:spPr>
        </p:pic>
        <p:pic>
          <p:nvPicPr>
            <p:cNvPr id="8" name="Bilde 17">
              <a:extLst>
                <a:ext uri="{FF2B5EF4-FFF2-40B4-BE49-F238E27FC236}">
                  <a16:creationId xmlns:a16="http://schemas.microsoft.com/office/drawing/2014/main" id="{4BC978C7-17A4-4048-9D06-C4BA3DAA8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2376" y="3035878"/>
              <a:ext cx="3416431" cy="279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4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EE81-B2B8-4C87-B273-C344C396E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08025"/>
            <a:ext cx="7921625" cy="954088"/>
          </a:xfrm>
        </p:spPr>
        <p:txBody>
          <a:bodyPr wrap="square" anchor="ctr">
            <a:normAutofit/>
          </a:bodyPr>
          <a:lstStyle/>
          <a:p>
            <a:r>
              <a:rPr lang="en-US" b="1"/>
              <a:t>Spontaneous facilitation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4793A7-F240-4D1C-BA7A-6656786CB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993403"/>
            <a:ext cx="3575435" cy="290374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3108CF7-7B65-492E-A1DE-2C013FDB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/>
              <a:t>When you share an observation and then ask an open question (what / how) at the group level, it is called spontaneous facilitation: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Input on what happens in the group there and then - learn from their experiences and take it further in other group collaborations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Repeating patterns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Feedback makes the group grow over time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Can also collect observations over a longer period and share them later with the group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Adapt the input to the group, some are not comfortable getting feedback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Share observations and challenges with other student assistants       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/>
              <a:t>Source: Experts in teams, NTNU</a:t>
            </a: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0C28DC3-C0E7-4243-BBEE-71A7FFC5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5334000"/>
            <a:ext cx="1905000" cy="381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0EDC349F-A503-4F1B-95ED-F9A1DE75D608}" type="datetime1">
              <a:rPr lang="nb-NO" altLang="nb-NO"/>
              <a:pPr>
                <a:spcAft>
                  <a:spcPts val="600"/>
                </a:spcAft>
                <a:defRPr/>
              </a:pPr>
              <a:t>01.09.2021</a:t>
            </a:fld>
            <a:endParaRPr lang="nb-NO" altLang="nb-NO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838F2A0-5F78-4026-A386-EDA2CE010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18463" y="5334000"/>
            <a:ext cx="685800" cy="3810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94AD0B06-AAFA-4F68-A552-7AA1B1FEE545}" type="slidenum">
              <a:rPr lang="en-US" altLang="nb-NO"/>
              <a:pPr>
                <a:spcAft>
                  <a:spcPts val="600"/>
                </a:spcAft>
                <a:defRPr/>
              </a:pPr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7615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0421-D9D5-475B-B0C6-6EEC8F74305F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883155" y="1917128"/>
            <a:ext cx="7543800" cy="508324"/>
          </a:xfrm>
        </p:spPr>
        <p:txBody>
          <a:bodyPr/>
          <a:lstStyle/>
          <a:p>
            <a:r>
              <a:rPr lang="en-US" dirty="0"/>
              <a:t>General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F4BAF-D5EB-4508-B626-92340EDE4D0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883155" y="2497460"/>
            <a:ext cx="7543800" cy="182054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400" dirty="0">
                <a:cs typeface="Arial"/>
              </a:rPr>
              <a:t>Clarify with the course instructor what your role is and what you should do before and along the way.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cs typeface="Arial"/>
              </a:rPr>
              <a:t>You are not an "expert".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cs typeface="Arial"/>
              </a:rPr>
              <a:t>Have a good structure at the seminars, be well prepared and set up a plan. Have a red thread between lectures and seminars.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cs typeface="Arial"/>
              </a:rPr>
              <a:t>Think about the learning environment. Learn the names and ask open-ended questions.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cs typeface="Arial"/>
              </a:rPr>
              <a:t>Come first and be the least to leave.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cs typeface="Arial"/>
              </a:rPr>
              <a:t>You set the standard in the first seminar. Be clear and give written instructions.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cs typeface="Arial"/>
              </a:rPr>
              <a:t>Especially with group work; make sure to clarify the tasks and discussions points. 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cs typeface="Arial"/>
              </a:rPr>
              <a:t>Stay connected with other LAs within your field / department.</a:t>
            </a:r>
          </a:p>
          <a:p>
            <a:pPr marL="342900" indent="-342900">
              <a:buFont typeface="Arial"/>
              <a:buChar char="•"/>
            </a:pPr>
            <a:r>
              <a:rPr lang="en-US" sz="1400" dirty="0">
                <a:cs typeface="Arial"/>
              </a:rPr>
              <a:t>Summarizes at the end.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444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C676-B863-458E-A7CC-3B32411EB5C2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547B5-F437-4931-B3C4-910A7D54CDF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nb-NO" sz="2200" dirty="0" err="1">
                <a:latin typeface="+mn-lt"/>
                <a:ea typeface="+mn-ea"/>
              </a:rPr>
              <a:t>What</a:t>
            </a:r>
            <a:r>
              <a:rPr lang="nb-NO" sz="2200" dirty="0">
                <a:latin typeface="+mn-lt"/>
                <a:ea typeface="+mn-ea"/>
              </a:rPr>
              <a:t> have </a:t>
            </a:r>
            <a:r>
              <a:rPr lang="nb-NO" sz="2200" dirty="0" err="1">
                <a:latin typeface="+mn-lt"/>
                <a:ea typeface="+mn-ea"/>
              </a:rPr>
              <a:t>you</a:t>
            </a:r>
            <a:r>
              <a:rPr lang="nb-NO" sz="2200" dirty="0">
                <a:latin typeface="+mn-lt"/>
                <a:ea typeface="+mn-ea"/>
              </a:rPr>
              <a:t> </a:t>
            </a:r>
            <a:r>
              <a:rPr lang="nb-NO" sz="2200" dirty="0" err="1">
                <a:latin typeface="+mn-lt"/>
                <a:ea typeface="+mn-ea"/>
              </a:rPr>
              <a:t>learned</a:t>
            </a:r>
            <a:r>
              <a:rPr lang="nb-NO" sz="2200" dirty="0">
                <a:latin typeface="+mn-lt"/>
                <a:ea typeface="+mn-ea"/>
              </a:rPr>
              <a:t> </a:t>
            </a:r>
            <a:r>
              <a:rPr lang="nb-NO" sz="2200" dirty="0" err="1">
                <a:latin typeface="+mn-lt"/>
                <a:ea typeface="+mn-ea"/>
              </a:rPr>
              <a:t>today</a:t>
            </a:r>
            <a:r>
              <a:rPr lang="nb-NO" sz="2200" dirty="0">
                <a:latin typeface="+mn-lt"/>
                <a:ea typeface="+mn-ea"/>
              </a:rPr>
              <a:t>?</a:t>
            </a:r>
          </a:p>
          <a:p>
            <a:pPr>
              <a:spcBef>
                <a:spcPct val="20000"/>
              </a:spcBef>
            </a:pPr>
            <a:r>
              <a:rPr lang="nb-NO" sz="2200" dirty="0" err="1">
                <a:latin typeface="+mn-lt"/>
                <a:ea typeface="+mn-ea"/>
              </a:rPr>
              <a:t>What</a:t>
            </a:r>
            <a:r>
              <a:rPr lang="nb-NO" sz="2200" dirty="0">
                <a:latin typeface="+mn-lt"/>
                <a:ea typeface="+mn-ea"/>
              </a:rPr>
              <a:t> </a:t>
            </a:r>
            <a:r>
              <a:rPr lang="nb-NO" sz="2200" dirty="0" err="1">
                <a:latin typeface="+mn-lt"/>
                <a:ea typeface="+mn-ea"/>
              </a:rPr>
              <a:t>tools</a:t>
            </a:r>
            <a:r>
              <a:rPr lang="nb-NO" sz="2200" dirty="0">
                <a:latin typeface="+mn-lt"/>
                <a:ea typeface="+mn-ea"/>
              </a:rPr>
              <a:t> </a:t>
            </a:r>
            <a:r>
              <a:rPr lang="nb-NO" sz="2200" dirty="0" err="1">
                <a:latin typeface="+mn-lt"/>
                <a:ea typeface="+mn-ea"/>
              </a:rPr>
              <a:t>will</a:t>
            </a:r>
            <a:r>
              <a:rPr lang="nb-NO" sz="2200" dirty="0">
                <a:latin typeface="+mn-lt"/>
                <a:ea typeface="+mn-ea"/>
              </a:rPr>
              <a:t> </a:t>
            </a:r>
            <a:r>
              <a:rPr lang="nb-NO" sz="2200" dirty="0" err="1">
                <a:latin typeface="+mn-lt"/>
                <a:ea typeface="+mn-ea"/>
              </a:rPr>
              <a:t>you</a:t>
            </a:r>
            <a:r>
              <a:rPr lang="nb-NO" sz="2200" dirty="0">
                <a:latin typeface="+mn-lt"/>
                <a:ea typeface="+mn-ea"/>
              </a:rPr>
              <a:t> </a:t>
            </a:r>
            <a:r>
              <a:rPr lang="nb-NO" sz="2200" dirty="0" err="1">
                <a:latin typeface="+mn-lt"/>
                <a:ea typeface="+mn-ea"/>
              </a:rPr>
              <a:t>use</a:t>
            </a:r>
            <a:r>
              <a:rPr lang="nb-NO" sz="2200" dirty="0">
                <a:latin typeface="+mn-lt"/>
                <a:ea typeface="+mn-ea"/>
              </a:rPr>
              <a:t> as a </a:t>
            </a:r>
          </a:p>
          <a:p>
            <a:pPr>
              <a:spcBef>
                <a:spcPct val="20000"/>
              </a:spcBef>
            </a:pPr>
            <a:r>
              <a:rPr lang="nb-NO" sz="2200" dirty="0" err="1">
                <a:latin typeface="+mn-lt"/>
                <a:ea typeface="+mn-ea"/>
              </a:rPr>
              <a:t>learning</a:t>
            </a:r>
            <a:r>
              <a:rPr lang="nb-NO" sz="2200" dirty="0">
                <a:latin typeface="+mn-lt"/>
                <a:ea typeface="+mn-ea"/>
              </a:rPr>
              <a:t> </a:t>
            </a:r>
            <a:r>
              <a:rPr lang="nb-NO" sz="2200" dirty="0" err="1">
                <a:latin typeface="+mn-lt"/>
                <a:ea typeface="+mn-ea"/>
              </a:rPr>
              <a:t>assistant</a:t>
            </a:r>
            <a:r>
              <a:rPr lang="nb-NO" sz="2200" dirty="0">
                <a:latin typeface="+mn-lt"/>
                <a:ea typeface="+mn-ea"/>
              </a:rPr>
              <a:t>?</a:t>
            </a:r>
          </a:p>
          <a:p>
            <a:endParaRPr lang="en-US" dirty="0"/>
          </a:p>
          <a:p>
            <a:r>
              <a:rPr lang="en-US" dirty="0"/>
              <a:t>GOOD LUCK!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FDFF58-9B1E-4B1D-B4B2-26651D65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68" y="2324900"/>
            <a:ext cx="3048388" cy="247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8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E544C7-4FD9-FC49-B6AE-4909AB04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2137419"/>
            <a:ext cx="4395886" cy="1641562"/>
          </a:xfrm>
        </p:spPr>
        <p:txBody>
          <a:bodyPr/>
          <a:lstStyle/>
          <a:p>
            <a:r>
              <a:rPr lang="nb-NO" dirty="0"/>
              <a:t>Who am I?</a:t>
            </a:r>
            <a:br>
              <a:rPr lang="nb-NO" dirty="0"/>
            </a:br>
            <a:br>
              <a:rPr lang="nb-NO" dirty="0"/>
            </a:br>
            <a:r>
              <a:rPr lang="nb-NO" sz="2800" dirty="0"/>
              <a:t>Lene Ørbech Jensen</a:t>
            </a:r>
            <a:br>
              <a:rPr lang="nb-NO" sz="2800" dirty="0"/>
            </a:br>
            <a:r>
              <a:rPr lang="nb-NO" sz="2800" dirty="0"/>
              <a:t>- </a:t>
            </a:r>
            <a:r>
              <a:rPr lang="nb-NO" sz="2800" b="0" dirty="0"/>
              <a:t>Student Advisor at IKOS</a:t>
            </a:r>
            <a:br>
              <a:rPr lang="nb-NO" sz="2800" b="0" dirty="0"/>
            </a:br>
            <a:r>
              <a:rPr lang="nb-NO" sz="2800" b="0" dirty="0"/>
              <a:t>- A part </a:t>
            </a:r>
            <a:r>
              <a:rPr lang="nb-NO" sz="2800" b="0" dirty="0" err="1"/>
              <a:t>of</a:t>
            </a:r>
            <a:r>
              <a:rPr lang="nb-NO" sz="2800" b="0" dirty="0"/>
              <a:t> </a:t>
            </a:r>
            <a:r>
              <a:rPr lang="nb-NO" sz="2800" b="0" dirty="0" err="1"/>
              <a:t>the</a:t>
            </a:r>
            <a:r>
              <a:rPr lang="nb-NO" sz="2800" b="0" dirty="0"/>
              <a:t> </a:t>
            </a:r>
            <a:r>
              <a:rPr lang="nb-NO" sz="2800" b="0" dirty="0" err="1"/>
              <a:t>project</a:t>
            </a:r>
            <a:r>
              <a:rPr lang="nb-NO" sz="2800" b="0" dirty="0"/>
              <a:t> </a:t>
            </a:r>
            <a:r>
              <a:rPr lang="nb-NO" sz="2800" b="0" dirty="0" err="1"/>
              <a:t>HF:Studio</a:t>
            </a:r>
            <a:br>
              <a:rPr lang="nb-NO" sz="2800" b="0" dirty="0"/>
            </a:br>
            <a:r>
              <a:rPr lang="nb-NO" sz="2800" b="0" dirty="0"/>
              <a:t>- BA </a:t>
            </a:r>
            <a:r>
              <a:rPr lang="nb-NO" sz="2800" b="0" dirty="0" err="1"/>
              <a:t>Pedagogy</a:t>
            </a:r>
            <a:r>
              <a:rPr lang="nb-NO" sz="2800" b="0" dirty="0"/>
              <a:t> and MA in </a:t>
            </a:r>
            <a:r>
              <a:rPr lang="nb-NO" sz="2800" b="0" dirty="0" err="1"/>
              <a:t>Guidance</a:t>
            </a:r>
            <a:r>
              <a:rPr lang="nb-NO" sz="2800" b="0" dirty="0"/>
              <a:t> </a:t>
            </a:r>
            <a:r>
              <a:rPr lang="nb-NO" sz="2800" b="0" dirty="0" err="1"/>
              <a:t>cancelling</a:t>
            </a:r>
            <a:br>
              <a:rPr lang="nb-NO" sz="2800" dirty="0"/>
            </a:b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4A1CC6-BBA9-2044-A97B-758A2129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01CD9-ACE4-41E7-BE1B-18CD53A9DA33}" type="datetime1">
              <a:rPr lang="nb-NO" altLang="nb-NO" smtClean="0"/>
              <a:pPr>
                <a:defRPr/>
              </a:pPr>
              <a:t>01.09.2021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7D00C6-ECA4-BF43-BDA8-4886E8A26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0A9333-9E0B-4DF0-8F36-C954ADEF39E4}" type="slidenum">
              <a:rPr lang="en-US" altLang="nb-NO" smtClean="0"/>
              <a:pPr>
                <a:defRPr/>
              </a:pPr>
              <a:t>3</a:t>
            </a:fld>
            <a:endParaRPr lang="en-US" altLang="nb-NO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D04108-3EF0-4A72-B754-5CFEEC8D4565}"/>
              </a:ext>
            </a:extLst>
          </p:cNvPr>
          <p:cNvGrpSpPr/>
          <p:nvPr/>
        </p:nvGrpSpPr>
        <p:grpSpPr>
          <a:xfrm>
            <a:off x="5623409" y="1705373"/>
            <a:ext cx="2332967" cy="2073608"/>
            <a:chOff x="7022038" y="1376086"/>
            <a:chExt cx="2311704" cy="20710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A86ADB-621E-4ED3-9047-4BE4974EA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77558" y="1559400"/>
              <a:ext cx="1212726" cy="16331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DB970F-3A3F-4CB7-A0DB-0A9513425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0284" y="1537443"/>
              <a:ext cx="228600" cy="18002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321699-6B03-4538-8A80-C13660AA0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452798" y="1465435"/>
              <a:ext cx="231668" cy="17984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444D66-7372-47F6-B916-53610E4CE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42489" y="1537377"/>
              <a:ext cx="231668" cy="17984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B51BD0-441B-4001-B0EC-80D00AE5B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22779" y="3130127"/>
              <a:ext cx="1447800" cy="2000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9C0D56-F9ED-4C06-A4A0-468C33830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22038" y="1376086"/>
              <a:ext cx="2311704" cy="2071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383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7E1404-BCDF-C94E-BF94-D437C9EB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08025"/>
            <a:ext cx="7921625" cy="954088"/>
          </a:xfrm>
        </p:spPr>
        <p:txBody>
          <a:bodyPr wrap="square" anchor="ctr">
            <a:normAutofit/>
          </a:bodyPr>
          <a:lstStyle/>
          <a:p>
            <a:r>
              <a:rPr lang="nb-NO" dirty="0"/>
              <a:t>Agenda</a:t>
            </a:r>
          </a:p>
        </p:txBody>
      </p:sp>
      <p:pic>
        <p:nvPicPr>
          <p:cNvPr id="10" name="Bilde 6" descr="A picture containing person, people&#10;&#10;Description automatically generated">
            <a:extLst>
              <a:ext uri="{FF2B5EF4-FFF2-40B4-BE49-F238E27FC236}">
                <a16:creationId xmlns:a16="http://schemas.microsoft.com/office/drawing/2014/main" id="{456DB4DC-F009-4D5D-8F91-F396F183B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1651000"/>
            <a:ext cx="3429000" cy="3429000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F0B89C-675B-5C4E-9862-2A97AA21B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 wrap="square" anchor="t">
            <a:normAutofit/>
          </a:bodyPr>
          <a:lstStyle/>
          <a:p>
            <a:pPr marL="271145" indent="-271145"/>
            <a:r>
              <a:rPr lang="en-US" dirty="0"/>
              <a:t>Get to know each other </a:t>
            </a:r>
          </a:p>
          <a:p>
            <a:pPr marL="271145" indent="-271145"/>
            <a:r>
              <a:rPr lang="nb-NO" dirty="0" err="1"/>
              <a:t>Discussion</a:t>
            </a:r>
            <a:endParaRPr lang="nb-NO" dirty="0"/>
          </a:p>
          <a:p>
            <a:pPr marL="271145" indent="-271145"/>
            <a:r>
              <a:rPr lang="nb-NO" dirty="0"/>
              <a:t>Short break</a:t>
            </a:r>
          </a:p>
          <a:p>
            <a:pPr marL="271145" indent="-271145"/>
            <a:r>
              <a:rPr lang="nb-NO" dirty="0"/>
              <a:t>Case </a:t>
            </a:r>
          </a:p>
          <a:p>
            <a:pPr marL="271145" indent="-271145"/>
            <a:r>
              <a:rPr lang="nb-NO" dirty="0"/>
              <a:t>General tips</a:t>
            </a:r>
          </a:p>
          <a:p>
            <a:pPr marL="271145" indent="-271145"/>
            <a:r>
              <a:rPr lang="nb-NO" dirty="0" err="1"/>
              <a:t>Summary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ABA495-D884-C648-A0CF-00E6D9CA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5334000"/>
            <a:ext cx="1905000" cy="3810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0ED01CD9-ACE4-41E7-BE1B-18CD53A9DA33}" type="datetime1">
              <a:rPr lang="nb-NO" altLang="nb-NO" smtClean="0"/>
              <a:pPr>
                <a:spcAft>
                  <a:spcPts val="600"/>
                </a:spcAft>
                <a:defRPr/>
              </a:pPr>
              <a:t>01.09.2021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07861E-0F4D-484D-B8E3-70F19EBDCB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18463" y="5334000"/>
            <a:ext cx="685800" cy="3810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E0A9333-9E0B-4DF0-8F36-C954ADEF39E4}" type="slidenum">
              <a:rPr lang="en-US" altLang="nb-NO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960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FB04-5505-40B3-B269-61769233A9C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Get to know each other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AE6B3-4224-41C6-9061-115B87265DB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883155" y="2857500"/>
            <a:ext cx="7543800" cy="108012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Spend time creating a good and safe atmosphere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Example of an exercise you can do with your student group at the first meeting: Joke or facts? (5 min)</a:t>
            </a:r>
          </a:p>
          <a:p>
            <a:pPr marL="117475"/>
            <a:r>
              <a:rPr lang="en-US" sz="1600" dirty="0">
                <a:cs typeface="Arial"/>
              </a:rPr>
              <a:t>Two and two go together. They should introduce themselves to each other and tell something that is right, and something that is wrong. The other should find out what is a joke and facts. For example, one can give four pieces of information about oneself, three correct and one joke. (Feel free to take a review in plenary afterwards.)</a:t>
            </a:r>
            <a:r>
              <a:rPr lang="nb-NO" sz="1600" dirty="0">
                <a:cs typeface="Arial"/>
              </a:rPr>
              <a:t>          </a:t>
            </a:r>
            <a:endParaRPr lang="nb-NO" dirty="0">
              <a:cs typeface="Arial"/>
            </a:endParaRPr>
          </a:p>
          <a:p>
            <a:pPr marL="725170" lvl="2" indent="0">
              <a:buNone/>
            </a:pPr>
            <a:endParaRPr lang="nb-NO" sz="190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2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747D-8CE0-49E9-BE5D-E088AEC4959E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1600" dirty="0">
                <a:cs typeface="Arial"/>
              </a:rPr>
              <a:t>Clarify expectations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5A2A1-0604-4CCC-8E7B-A4AA94D41D3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Clarify expectations: a foundation for </a:t>
            </a:r>
            <a:r>
              <a:rPr lang="en-US" dirty="0" err="1"/>
              <a:t>successfull</a:t>
            </a:r>
            <a:r>
              <a:rPr lang="en-US" dirty="0"/>
              <a:t>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Both between you as learning assistant and the students, and between the students when they work in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Feel free to spend time on this in the first class with the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C636A-7A07-4909-9315-2BDF94C13CA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Method: </a:t>
            </a:r>
            <a:r>
              <a:rPr lang="en-US" dirty="0">
                <a:cs typeface="Arial"/>
              </a:rPr>
              <a:t>Think, pair, square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7F03E-FC6F-4D37-8EE2-B4EAF943357C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Give students time to think for themselves, put them together in pairs to discuss. Then you open up the discussion in groups or all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become more confident in speaking in class by having time to think through and discuss it with someone else first.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8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99E6-2602-4C2E-900E-2F1E33783531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45ECD-7F11-4496-ACD7-FB8EF208226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Imagine that you are a new student in a course and will be part of a study group. What do you expect from the others?</a:t>
            </a:r>
          </a:p>
          <a:p>
            <a:endParaRPr lang="en-US" dirty="0"/>
          </a:p>
          <a:p>
            <a:r>
              <a:rPr lang="en-US" dirty="0"/>
              <a:t>1. Reflect and write down alone (2 min)</a:t>
            </a:r>
          </a:p>
          <a:p>
            <a:r>
              <a:rPr lang="en-US" dirty="0"/>
              <a:t>2. Two and two in pairs (5 min)</a:t>
            </a:r>
          </a:p>
          <a:p>
            <a:r>
              <a:rPr lang="en-US" dirty="0"/>
              <a:t>3. All together (2 min)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9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0487-63D3-446C-B350-7A999B8791C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79545-AD5E-477B-BE10-AE5226693AF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What are the advantages and disadvantages of collaborating with other students / participating in a study group?</a:t>
            </a:r>
          </a:p>
          <a:p>
            <a:endParaRPr lang="en-US" dirty="0"/>
          </a:p>
          <a:p>
            <a:r>
              <a:rPr lang="en-US" dirty="0"/>
              <a:t>1. Reflect and write down alone (2 min)</a:t>
            </a:r>
          </a:p>
          <a:p>
            <a:r>
              <a:rPr lang="en-US" dirty="0"/>
              <a:t>2. Two and two in pairs (5 min)</a:t>
            </a:r>
          </a:p>
          <a:p>
            <a:r>
              <a:rPr lang="en-US" dirty="0"/>
              <a:t>3. All together (2 min)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1DAD-A6B4-4BFA-B5A5-E05B4A1B3815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Guidelines for student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42978-67AD-4F9B-9F59-E2AC882C22A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What do you think are important guidelines for a study group? How should you work together?</a:t>
            </a:r>
          </a:p>
          <a:p>
            <a:endParaRPr lang="en-US" dirty="0"/>
          </a:p>
          <a:p>
            <a:r>
              <a:rPr lang="en-US" dirty="0"/>
              <a:t>1. Reflect and write down alone (2 min)</a:t>
            </a:r>
          </a:p>
          <a:p>
            <a:r>
              <a:rPr lang="en-US" dirty="0"/>
              <a:t>2. Two and two in pairs (5 min)</a:t>
            </a:r>
          </a:p>
          <a:p>
            <a:r>
              <a:rPr lang="en-US" dirty="0"/>
              <a:t>3. All together (2 min)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5237"/>
      </p:ext>
    </p:extLst>
  </p:cSld>
  <p:clrMapOvr>
    <a:masterClrMapping/>
  </p:clrMapOvr>
</p:sld>
</file>

<file path=ppt/theme/theme1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846217EDF3F24B89DEFABF350E5BC0" ma:contentTypeVersion="10" ma:contentTypeDescription="Opprett et nytt dokument." ma:contentTypeScope="" ma:versionID="d942a212a1fc5b96559d3e5ce70ecd6f">
  <xsd:schema xmlns:xsd="http://www.w3.org/2001/XMLSchema" xmlns:xs="http://www.w3.org/2001/XMLSchema" xmlns:p="http://schemas.microsoft.com/office/2006/metadata/properties" xmlns:ns2="efcf6765-a309-4dcf-bdc5-d41124aed78d" targetNamespace="http://schemas.microsoft.com/office/2006/metadata/properties" ma:root="true" ma:fieldsID="9c8ea5701e907088cd112ebefaf31f77" ns2:_="">
    <xsd:import namespace="efcf6765-a309-4dcf-bdc5-d41124aed7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f6765-a309-4dcf-bdc5-d41124aed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58661E-F973-4FA4-93C9-A07032D1EDE4}">
  <ds:schemaRefs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fcf6765-a309-4dcf-bdc5-d41124aed78d"/>
  </ds:schemaRefs>
</ds:datastoreItem>
</file>

<file path=customXml/itemProps2.xml><?xml version="1.0" encoding="utf-8"?>
<ds:datastoreItem xmlns:ds="http://schemas.openxmlformats.org/officeDocument/2006/customXml" ds:itemID="{55890239-0B37-4723-A920-FAA9BCB9B7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C8CD1-4385-4B16-81AB-CD8FCF787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f6765-a309-4dcf-bdc5-d41124aed7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UIONorsk16-10</Template>
  <TotalTime>3937</TotalTime>
  <Words>987</Words>
  <Application>Microsoft Office PowerPoint</Application>
  <PresentationFormat>On-screen Show (16:10)</PresentationFormat>
  <Paragraphs>111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Helvetica-Neue</vt:lpstr>
      <vt:lpstr>UIONorsk16-10</vt:lpstr>
      <vt:lpstr>HF:Studio</vt:lpstr>
      <vt:lpstr>Who am I?  Lene Ørbech Jensen - Student Advisor at IKOS - A part of the project HF:Studio - BA Pedagogy and MA in Guidance cancelling </vt:lpstr>
      <vt:lpstr>Agenda</vt:lpstr>
      <vt:lpstr>Get to know each other</vt:lpstr>
      <vt:lpstr>Clarify expectations</vt:lpstr>
      <vt:lpstr>Method: Think, pair, square</vt:lpstr>
      <vt:lpstr>Question 1</vt:lpstr>
      <vt:lpstr>Question 2</vt:lpstr>
      <vt:lpstr>Guidelines for student collaboration</vt:lpstr>
      <vt:lpstr>  Summary guidelines</vt:lpstr>
      <vt:lpstr>   BREAK</vt:lpstr>
      <vt:lpstr>CASE</vt:lpstr>
      <vt:lpstr>What can you do as a learning  assistant in these situations?</vt:lpstr>
      <vt:lpstr>Spontaneous facilitation</vt:lpstr>
      <vt:lpstr>General tips</vt:lpstr>
      <vt:lpstr>SUMMARY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skape digitalt studentengasjement?</dc:title>
  <dc:creator>Espen Johnsen Bøe</dc:creator>
  <cp:lastModifiedBy>Lene Ørbech Jensen</cp:lastModifiedBy>
  <cp:revision>44</cp:revision>
  <cp:lastPrinted>2021-05-06T19:11:38Z</cp:lastPrinted>
  <dcterms:created xsi:type="dcterms:W3CDTF">2021-03-17T14:18:13Z</dcterms:created>
  <dcterms:modified xsi:type="dcterms:W3CDTF">2021-09-01T12:41:58Z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0x01010046846217EDF3F24B89DEFABF350E5BC0</vt:lpwstr>
  </property>
</Properties>
</file>