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Lst>
  <p:notesMasterIdLst>
    <p:notesMasterId r:id="rId23"/>
  </p:notesMasterIdLst>
  <p:handoutMasterIdLst>
    <p:handoutMasterId r:id="rId24"/>
  </p:handoutMasterIdLst>
  <p:sldIdLst>
    <p:sldId id="256" r:id="rId5"/>
    <p:sldId id="292" r:id="rId6"/>
    <p:sldId id="263" r:id="rId7"/>
    <p:sldId id="271" r:id="rId8"/>
    <p:sldId id="288" r:id="rId9"/>
    <p:sldId id="291" r:id="rId10"/>
    <p:sldId id="297" r:id="rId11"/>
    <p:sldId id="284" r:id="rId12"/>
    <p:sldId id="301" r:id="rId13"/>
    <p:sldId id="302" r:id="rId14"/>
    <p:sldId id="298" r:id="rId15"/>
    <p:sldId id="304" r:id="rId16"/>
    <p:sldId id="306" r:id="rId17"/>
    <p:sldId id="300" r:id="rId18"/>
    <p:sldId id="299" r:id="rId19"/>
    <p:sldId id="305" r:id="rId20"/>
    <p:sldId id="295" r:id="rId21"/>
    <p:sldId id="296" r:id="rId22"/>
  </p:sldIdLst>
  <p:sldSz cx="9144000" cy="5715000" type="screen16x10"/>
  <p:notesSz cx="9931400" cy="67945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EB0"/>
    <a:srgbClr val="E6706B"/>
    <a:srgbClr val="8DA3F1"/>
    <a:srgbClr val="66C088"/>
    <a:srgbClr val="8D706B"/>
    <a:srgbClr val="3C3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605" autoAdjust="0"/>
    <p:restoredTop sz="94657" autoAdjust="0"/>
  </p:normalViewPr>
  <p:slideViewPr>
    <p:cSldViewPr>
      <p:cViewPr varScale="1">
        <p:scale>
          <a:sx n="93" d="100"/>
          <a:sy n="93" d="100"/>
        </p:scale>
        <p:origin x="1004" y="76"/>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9" d="100"/>
          <a:sy n="79" d="100"/>
        </p:scale>
        <p:origin x="133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39725"/>
          </a:xfrm>
          <a:prstGeom prst="rect">
            <a:avLst/>
          </a:prstGeom>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nb-NO" altLang="nb-NO"/>
          </a:p>
        </p:txBody>
      </p:sp>
      <p:sp>
        <p:nvSpPr>
          <p:cNvPr id="3" name="Date Placeholder 2"/>
          <p:cNvSpPr>
            <a:spLocks noGrp="1"/>
          </p:cNvSpPr>
          <p:nvPr>
            <p:ph type="dt" sz="quarter" idx="1"/>
          </p:nvPr>
        </p:nvSpPr>
        <p:spPr>
          <a:xfrm>
            <a:off x="5625495" y="0"/>
            <a:ext cx="4303607" cy="3397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F946A87F-6EDF-4C93-99F3-9CCF275A47EB}" type="datetime1">
              <a:rPr lang="nb-NO" altLang="nb-NO"/>
              <a:pPr>
                <a:defRPr/>
              </a:pPr>
              <a:t>01.09.2021</a:t>
            </a:fld>
            <a:endParaRPr lang="nb-NO" altLang="nb-NO"/>
          </a:p>
        </p:txBody>
      </p:sp>
      <p:sp>
        <p:nvSpPr>
          <p:cNvPr id="4" name="Footer Placeholder 3"/>
          <p:cNvSpPr>
            <a:spLocks noGrp="1"/>
          </p:cNvSpPr>
          <p:nvPr>
            <p:ph type="ftr" sz="quarter" idx="2"/>
          </p:nvPr>
        </p:nvSpPr>
        <p:spPr>
          <a:xfrm>
            <a:off x="0" y="6453596"/>
            <a:ext cx="4303607" cy="339725"/>
          </a:xfrm>
          <a:prstGeom prst="rect">
            <a:avLst/>
          </a:prstGeom>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nb-NO" altLang="nb-NO"/>
          </a:p>
        </p:txBody>
      </p:sp>
      <p:sp>
        <p:nvSpPr>
          <p:cNvPr id="5" name="Slide Number Placeholder 4"/>
          <p:cNvSpPr>
            <a:spLocks noGrp="1"/>
          </p:cNvSpPr>
          <p:nvPr>
            <p:ph type="sldNum" sz="quarter" idx="3"/>
          </p:nvPr>
        </p:nvSpPr>
        <p:spPr>
          <a:xfrm>
            <a:off x="5625495" y="6453596"/>
            <a:ext cx="4303607" cy="3397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15D30DA6-CAEB-4ECE-9D53-BA50A9C59406}" type="slidenum">
              <a:rPr lang="nb-NO" altLang="nb-NO"/>
              <a:pPr>
                <a:defRPr/>
              </a:pPr>
              <a:t>‹#›</a:t>
            </a:fld>
            <a:endParaRPr lang="nb-NO" altLang="nb-NO"/>
          </a:p>
        </p:txBody>
      </p:sp>
    </p:spTree>
    <p:extLst>
      <p:ext uri="{BB962C8B-B14F-4D97-AF65-F5344CB8AC3E}">
        <p14:creationId xmlns:p14="http://schemas.microsoft.com/office/powerpoint/2010/main" val="2168983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303607" cy="33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nb-NO" altLang="nb-NO"/>
          </a:p>
        </p:txBody>
      </p:sp>
      <p:sp>
        <p:nvSpPr>
          <p:cNvPr id="5123" name="Rectangle 3"/>
          <p:cNvSpPr>
            <a:spLocks noGrp="1" noChangeArrowheads="1"/>
          </p:cNvSpPr>
          <p:nvPr>
            <p:ph type="dt" idx="1"/>
          </p:nvPr>
        </p:nvSpPr>
        <p:spPr bwMode="auto">
          <a:xfrm>
            <a:off x="5627793" y="0"/>
            <a:ext cx="4303607" cy="33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nb-NO" altLang="nb-NO"/>
          </a:p>
        </p:txBody>
      </p:sp>
      <p:sp>
        <p:nvSpPr>
          <p:cNvPr id="5124" name="Rectangle 4"/>
          <p:cNvSpPr>
            <a:spLocks noGrp="1" noRot="1" noChangeAspect="1" noChangeArrowheads="1" noTextEdit="1"/>
          </p:cNvSpPr>
          <p:nvPr>
            <p:ph type="sldImg" idx="2"/>
          </p:nvPr>
        </p:nvSpPr>
        <p:spPr bwMode="auto">
          <a:xfrm>
            <a:off x="2927350" y="509588"/>
            <a:ext cx="4076700"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324187" y="3227388"/>
            <a:ext cx="7283027" cy="305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454775"/>
            <a:ext cx="4303607" cy="3397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nb-NO" altLang="nb-NO"/>
          </a:p>
        </p:txBody>
      </p:sp>
      <p:sp>
        <p:nvSpPr>
          <p:cNvPr id="5127" name="Rectangle 7"/>
          <p:cNvSpPr>
            <a:spLocks noGrp="1" noChangeArrowheads="1"/>
          </p:cNvSpPr>
          <p:nvPr>
            <p:ph type="sldNum" sz="quarter" idx="5"/>
          </p:nvPr>
        </p:nvSpPr>
        <p:spPr bwMode="auto">
          <a:xfrm>
            <a:off x="5627793" y="6454775"/>
            <a:ext cx="4303607" cy="3397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BCECBE99-1F90-4707-8304-3AE6BC9A0993}" type="slidenum">
              <a:rPr lang="en-US" altLang="nb-NO"/>
              <a:pPr>
                <a:defRPr/>
              </a:pPr>
              <a:t>‹#›</a:t>
            </a:fld>
            <a:endParaRPr lang="en-US" altLang="nb-NO"/>
          </a:p>
        </p:txBody>
      </p:sp>
    </p:spTree>
    <p:extLst>
      <p:ext uri="{BB962C8B-B14F-4D97-AF65-F5344CB8AC3E}">
        <p14:creationId xmlns:p14="http://schemas.microsoft.com/office/powerpoint/2010/main" val="4215303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BCECBE99-1F90-4707-8304-3AE6BC9A0993}" type="slidenum">
              <a:rPr lang="en-US" altLang="nb-NO" smtClean="0"/>
              <a:pPr>
                <a:defRPr/>
              </a:pPr>
              <a:t>2</a:t>
            </a:fld>
            <a:endParaRPr lang="en-US" altLang="nb-NO"/>
          </a:p>
        </p:txBody>
      </p:sp>
    </p:spTree>
    <p:extLst>
      <p:ext uri="{BB962C8B-B14F-4D97-AF65-F5344CB8AC3E}">
        <p14:creationId xmlns:p14="http://schemas.microsoft.com/office/powerpoint/2010/main" val="341598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11</a:t>
            </a:fld>
            <a:endParaRPr lang="en-US" altLang="nb-NO"/>
          </a:p>
        </p:txBody>
      </p:sp>
    </p:spTree>
    <p:extLst>
      <p:ext uri="{BB962C8B-B14F-4D97-AF65-F5344CB8AC3E}">
        <p14:creationId xmlns:p14="http://schemas.microsoft.com/office/powerpoint/2010/main" val="327358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12</a:t>
            </a:fld>
            <a:endParaRPr lang="en-US" altLang="nb-NO"/>
          </a:p>
        </p:txBody>
      </p:sp>
    </p:spTree>
    <p:extLst>
      <p:ext uri="{BB962C8B-B14F-4D97-AF65-F5344CB8AC3E}">
        <p14:creationId xmlns:p14="http://schemas.microsoft.com/office/powerpoint/2010/main" val="206884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What does the text say?</a:t>
            </a:r>
          </a:p>
          <a:p>
            <a:r>
              <a:rPr lang="en-US" sz="1000" dirty="0"/>
              <a:t>What are the key words?</a:t>
            </a:r>
          </a:p>
          <a:p>
            <a:r>
              <a:rPr lang="en-US" sz="1000" dirty="0"/>
              <a:t>Is “environmental sustainability” a main idea in the text?</a:t>
            </a:r>
          </a:p>
          <a:p>
            <a:r>
              <a:rPr lang="en-US" sz="1000" dirty="0"/>
              <a:t>What can possibly contribute to the goal of environmental sustainability?</a:t>
            </a:r>
          </a:p>
          <a:p>
            <a:r>
              <a:rPr lang="en-US" sz="1000" dirty="0"/>
              <a:t>Can traditional Asian </a:t>
            </a:r>
            <a:r>
              <a:rPr lang="en-US" sz="1000" dirty="0" err="1"/>
              <a:t>religio</a:t>
            </a:r>
            <a:r>
              <a:rPr lang="en-US" sz="1000" dirty="0"/>
              <a:t>-philosophical ideas help fight the global environmental crisis?</a:t>
            </a:r>
          </a:p>
          <a:p>
            <a:r>
              <a:rPr lang="en-US" sz="1000" dirty="0"/>
              <a:t>What does the project Asian Visions do?</a:t>
            </a:r>
          </a:p>
          <a:p>
            <a:r>
              <a:rPr lang="en-US" sz="1000" dirty="0"/>
              <a:t>Where does the inspiration to a more ecologically future come from?</a:t>
            </a:r>
          </a:p>
          <a:p>
            <a:r>
              <a:rPr lang="en-US" sz="1000" dirty="0"/>
              <a:t>What does the project Asian Visons want to find out?</a:t>
            </a:r>
          </a:p>
          <a:p>
            <a:r>
              <a:rPr lang="en-US" sz="1000" dirty="0"/>
              <a:t>What makes the text difficult?</a:t>
            </a:r>
          </a:p>
          <a:p>
            <a:r>
              <a:rPr lang="en-US" sz="1000" dirty="0"/>
              <a:t>Is the difficult because of words which are very loaded? </a:t>
            </a:r>
          </a:p>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13</a:t>
            </a:fld>
            <a:endParaRPr lang="en-US" altLang="nb-NO"/>
          </a:p>
        </p:txBody>
      </p:sp>
    </p:spTree>
    <p:extLst>
      <p:ext uri="{BB962C8B-B14F-4D97-AF65-F5344CB8AC3E}">
        <p14:creationId xmlns:p14="http://schemas.microsoft.com/office/powerpoint/2010/main" val="170606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Can you identify the verbs?</a:t>
            </a:r>
          </a:p>
          <a:p>
            <a:r>
              <a:rPr lang="en-US" sz="1000" dirty="0"/>
              <a:t>What’s the tense of the verbs? Present? Past? </a:t>
            </a:r>
          </a:p>
          <a:p>
            <a:r>
              <a:rPr lang="en-US" sz="1000" dirty="0"/>
              <a:t>Can you identify in the sentences words that constrain the use of the tense?</a:t>
            </a:r>
          </a:p>
          <a:p>
            <a:r>
              <a:rPr lang="en-US" sz="1000" dirty="0"/>
              <a:t>The sentence “It is said that…” “it” refers to what? People?</a:t>
            </a:r>
          </a:p>
          <a:p>
            <a:r>
              <a:rPr lang="en-US" sz="1000" dirty="0"/>
              <a:t>Why the use of “it is said”</a:t>
            </a:r>
          </a:p>
          <a:p>
            <a:r>
              <a:rPr lang="en-US" sz="1000" dirty="0" err="1"/>
              <a:t>etc</a:t>
            </a:r>
            <a:endParaRPr lang="en-US" sz="1000" dirty="0"/>
          </a:p>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14</a:t>
            </a:fld>
            <a:endParaRPr lang="en-US" altLang="nb-NO"/>
          </a:p>
        </p:txBody>
      </p:sp>
    </p:spTree>
    <p:extLst>
      <p:ext uri="{BB962C8B-B14F-4D97-AF65-F5344CB8AC3E}">
        <p14:creationId xmlns:p14="http://schemas.microsoft.com/office/powerpoint/2010/main" val="12992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000" b="1" dirty="0"/>
              <a:t>Plan your questions </a:t>
            </a:r>
            <a:r>
              <a:rPr lang="en-US" sz="1000" dirty="0"/>
              <a:t>- outline your information goals and a sequence of related questions. </a:t>
            </a:r>
          </a:p>
          <a:p>
            <a:pPr marL="0" indent="0">
              <a:spcBef>
                <a:spcPts val="0"/>
              </a:spcBef>
              <a:buNone/>
            </a:pPr>
            <a:r>
              <a:rPr lang="en-US" sz="1000" b="1" dirty="0"/>
              <a:t>Know your purpose. </a:t>
            </a:r>
            <a:r>
              <a:rPr lang="en-US" sz="1000" dirty="0"/>
              <a:t>Every question you ask should elicit thinking and promote discussion.</a:t>
            </a:r>
          </a:p>
          <a:p>
            <a:pPr marL="0" indent="0">
              <a:spcBef>
                <a:spcPts val="0"/>
              </a:spcBef>
              <a:buNone/>
            </a:pPr>
            <a:r>
              <a:rPr lang="en-US" sz="1000" dirty="0"/>
              <a:t> </a:t>
            </a:r>
            <a:r>
              <a:rPr lang="en-US" sz="1000" b="1" dirty="0"/>
              <a:t>Open conversation. </a:t>
            </a:r>
            <a:r>
              <a:rPr lang="en-US" sz="1000" dirty="0"/>
              <a:t>Unlike simple yes-or-no questions, open-ended questions invite the students to reflect. “What do you like best about this text?” is likely to generate more discussion than “Do you like this text?” Another tactic is to ask a question in the declarative format — “Tell us about this paragraph .”</a:t>
            </a:r>
          </a:p>
          <a:p>
            <a:pPr marL="0" indent="0">
              <a:spcBef>
                <a:spcPts val="0"/>
              </a:spcBef>
              <a:buNone/>
            </a:pPr>
            <a:r>
              <a:rPr lang="en-US" sz="1000" b="1" dirty="0"/>
              <a:t>Don’t interrupt. </a:t>
            </a:r>
            <a:r>
              <a:rPr lang="en-US" sz="1000" dirty="0"/>
              <a:t>Listen to the full answer to your question. </a:t>
            </a:r>
          </a:p>
          <a:p>
            <a:pPr marL="0" indent="0">
              <a:spcBef>
                <a:spcPts val="0"/>
              </a:spcBef>
              <a:buNone/>
            </a:pPr>
            <a:r>
              <a:rPr lang="en-US" sz="1000" b="1" dirty="0"/>
              <a:t>Transition naturally. </a:t>
            </a:r>
            <a:r>
              <a:rPr lang="en-US" sz="1000" dirty="0"/>
              <a:t>Use something in the answer to frame your next question.</a:t>
            </a:r>
            <a:endParaRPr lang="nb-NO" sz="1000" dirty="0"/>
          </a:p>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15</a:t>
            </a:fld>
            <a:endParaRPr lang="en-US" altLang="nb-NO"/>
          </a:p>
        </p:txBody>
      </p:sp>
    </p:spTree>
    <p:extLst>
      <p:ext uri="{BB962C8B-B14F-4D97-AF65-F5344CB8AC3E}">
        <p14:creationId xmlns:p14="http://schemas.microsoft.com/office/powerpoint/2010/main" val="395080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16</a:t>
            </a:fld>
            <a:endParaRPr lang="en-US" altLang="nb-NO"/>
          </a:p>
        </p:txBody>
      </p:sp>
    </p:spTree>
    <p:extLst>
      <p:ext uri="{BB962C8B-B14F-4D97-AF65-F5344CB8AC3E}">
        <p14:creationId xmlns:p14="http://schemas.microsoft.com/office/powerpoint/2010/main" val="2659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 as LA: To help students learn the subject and to strengthen academic benefits. Will facilitate for the students to solve the assignments themselves, will discuss the syllabus, will help the students to identify needs and to take measures to cope with the needs. </a:t>
            </a:r>
          </a:p>
          <a:p>
            <a:r>
              <a:rPr lang="en-US" dirty="0"/>
              <a:t>Expectations; What do you want to achieve in relation to the learning outcomes described on the course page? How much do you want to get involved? What do you want to learn or get better at? </a:t>
            </a:r>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17</a:t>
            </a:fld>
            <a:endParaRPr lang="en-US" altLang="nb-NO"/>
          </a:p>
        </p:txBody>
      </p:sp>
    </p:spTree>
    <p:extLst>
      <p:ext uri="{BB962C8B-B14F-4D97-AF65-F5344CB8AC3E}">
        <p14:creationId xmlns:p14="http://schemas.microsoft.com/office/powerpoint/2010/main" val="190298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18</a:t>
            </a:fld>
            <a:endParaRPr lang="en-US" altLang="nb-NO"/>
          </a:p>
        </p:txBody>
      </p:sp>
    </p:spTree>
    <p:extLst>
      <p:ext uri="{BB962C8B-B14F-4D97-AF65-F5344CB8AC3E}">
        <p14:creationId xmlns:p14="http://schemas.microsoft.com/office/powerpoint/2010/main" val="102180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19</a:t>
            </a:fld>
            <a:endParaRPr lang="en-US" altLang="nb-NO"/>
          </a:p>
        </p:txBody>
      </p:sp>
    </p:spTree>
    <p:extLst>
      <p:ext uri="{BB962C8B-B14F-4D97-AF65-F5344CB8AC3E}">
        <p14:creationId xmlns:p14="http://schemas.microsoft.com/office/powerpoint/2010/main" val="205045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3</a:t>
            </a:fld>
            <a:endParaRPr lang="en-US" altLang="nb-NO"/>
          </a:p>
        </p:txBody>
      </p:sp>
    </p:spTree>
    <p:extLst>
      <p:ext uri="{BB962C8B-B14F-4D97-AF65-F5344CB8AC3E}">
        <p14:creationId xmlns:p14="http://schemas.microsoft.com/office/powerpoint/2010/main" val="50021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pPr>
              <a:defRPr/>
            </a:pPr>
            <a:fld id="{BCECBE99-1F90-4707-8304-3AE6BC9A0993}" type="slidenum">
              <a:rPr lang="en-US" altLang="nb-NO" smtClean="0"/>
              <a:pPr>
                <a:defRPr/>
              </a:pPr>
              <a:t>4</a:t>
            </a:fld>
            <a:endParaRPr lang="en-US" altLang="nb-NO"/>
          </a:p>
        </p:txBody>
      </p:sp>
    </p:spTree>
    <p:extLst>
      <p:ext uri="{BB962C8B-B14F-4D97-AF65-F5344CB8AC3E}">
        <p14:creationId xmlns:p14="http://schemas.microsoft.com/office/powerpoint/2010/main" val="238423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1" dirty="0"/>
              <a:t>What is a LA? </a:t>
            </a:r>
            <a:r>
              <a:rPr lang="en-US" sz="900" b="0" dirty="0"/>
              <a:t>A s</a:t>
            </a:r>
            <a:r>
              <a:rPr lang="en-US" sz="900" kern="0" dirty="0"/>
              <a:t>tudent who has recently taken</a:t>
            </a:r>
            <a:r>
              <a:rPr lang="en-US" sz="900" dirty="0"/>
              <a:t> the course and has a fresh memory of what it was like to learn and what was difficult in the course.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a:t>A student who is seeking to help students strengthen their learning strategies and master course material.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a:t>A student who has an interest in teaching and a good understanding of the content.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a:t>A student who enjoys group activities and discussions.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1" dirty="0"/>
              <a:t>What does the LA do? </a:t>
            </a:r>
            <a:r>
              <a:rPr lang="en-US" sz="900" b="0" dirty="0"/>
              <a:t>H</a:t>
            </a:r>
            <a:r>
              <a:rPr lang="en-US" sz="900" dirty="0"/>
              <a:t>elps students to learn the subject and to strengthen academic benefits.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a:t>Helps students to find the answers themselves and solve assignments, facilitates discussion of the syllabus, helps the students to identify needs and to tackle the needs. </a:t>
            </a:r>
            <a:r>
              <a:rPr lang="en-US" sz="900" kern="0" dirty="0"/>
              <a:t>encourages active engagement and </a:t>
            </a:r>
            <a:r>
              <a:rPr lang="en-US" sz="900" dirty="0"/>
              <a:t>group interaction.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1" dirty="0"/>
              <a:t>How</a:t>
            </a:r>
            <a:r>
              <a:rPr lang="en-US" sz="900" dirty="0"/>
              <a:t>: teach the students learning strategies, asks open questions that will guide the student through to the answer, asks open questions to make the students reflect and discuss the syllabus, ask students: What do you want to achieve in relation to the learning outcomes described on the course page? How much do you want to get involved? What do you want to learn or get better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1" dirty="0"/>
              <a:t>Why do you want to be a learning assistant?</a:t>
            </a:r>
            <a:endParaRPr lang="en-NO" sz="9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1" dirty="0"/>
              <a:t>In what way can you support student learning?</a:t>
            </a:r>
          </a:p>
          <a:p>
            <a:endParaRPr lang="en-US" dirty="0"/>
          </a:p>
          <a:p>
            <a:endParaRPr lang="en-US" dirty="0"/>
          </a:p>
          <a:p>
            <a:r>
              <a:rPr lang="en-US" dirty="0"/>
              <a:t> </a:t>
            </a:r>
            <a:endParaRPr lang="nb-NO" dirty="0"/>
          </a:p>
        </p:txBody>
      </p:sp>
      <p:sp>
        <p:nvSpPr>
          <p:cNvPr id="4" name="Plassholder for lysbildenummer 3"/>
          <p:cNvSpPr>
            <a:spLocks noGrp="1"/>
          </p:cNvSpPr>
          <p:nvPr>
            <p:ph type="sldNum" sz="quarter" idx="5"/>
          </p:nvPr>
        </p:nvSpPr>
        <p:spPr/>
        <p:txBody>
          <a:bodyPr/>
          <a:lstStyle/>
          <a:p>
            <a:pPr>
              <a:defRPr/>
            </a:pPr>
            <a:fld id="{BCECBE99-1F90-4707-8304-3AE6BC9A0993}" type="slidenum">
              <a:rPr lang="en-US" altLang="nb-NO" smtClean="0"/>
              <a:pPr>
                <a:defRPr/>
              </a:pPr>
              <a:t>5</a:t>
            </a:fld>
            <a:endParaRPr lang="en-US" altLang="nb-NO"/>
          </a:p>
        </p:txBody>
      </p:sp>
    </p:spTree>
    <p:extLst>
      <p:ext uri="{BB962C8B-B14F-4D97-AF65-F5344CB8AC3E}">
        <p14:creationId xmlns:p14="http://schemas.microsoft.com/office/powerpoint/2010/main" val="319281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course you are going to be LA for.</a:t>
            </a:r>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6</a:t>
            </a:fld>
            <a:endParaRPr lang="en-US" altLang="nb-NO"/>
          </a:p>
        </p:txBody>
      </p:sp>
    </p:spTree>
    <p:extLst>
      <p:ext uri="{BB962C8B-B14F-4D97-AF65-F5344CB8AC3E}">
        <p14:creationId xmlns:p14="http://schemas.microsoft.com/office/powerpoint/2010/main" val="170917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solidFill>
                <a:srgbClr val="0070C0"/>
              </a:solidFill>
            </a:endParaRPr>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7</a:t>
            </a:fld>
            <a:endParaRPr lang="en-US" altLang="nb-NO"/>
          </a:p>
        </p:txBody>
      </p:sp>
    </p:spTree>
    <p:extLst>
      <p:ext uri="{BB962C8B-B14F-4D97-AF65-F5344CB8AC3E}">
        <p14:creationId xmlns:p14="http://schemas.microsoft.com/office/powerpoint/2010/main" val="181261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greatly appreciate having professional contact with someone who has recently been a student in the course and knows what is like to learn the subject.</a:t>
            </a:r>
          </a:p>
          <a:p>
            <a:r>
              <a:rPr lang="en-US" dirty="0"/>
              <a:t>Students will learn more interactively  </a:t>
            </a:r>
          </a:p>
          <a:p>
            <a:r>
              <a:rPr lang="en-US" dirty="0"/>
              <a:t>Student are exposed to a student-centered instruction</a:t>
            </a:r>
          </a:p>
          <a:p>
            <a:r>
              <a:rPr lang="en-US" dirty="0"/>
              <a:t>Learning assistants can be a bridge between the teacher and the students. Many teachers will benefit from knowing what you see that students find challenging.</a:t>
            </a:r>
            <a:endParaRPr lang="nb-NO" dirty="0"/>
          </a:p>
          <a:p>
            <a:r>
              <a:rPr lang="en-US" dirty="0"/>
              <a:t>What do you learn as a learning assistant?</a:t>
            </a:r>
          </a:p>
          <a:p>
            <a:r>
              <a:rPr lang="en-US" dirty="0"/>
              <a:t>As a learning assistant, you gain experience in leading groups, motivating students and organizing teaching. In addition, you learn a lot about your own subject, and develop as a professional. </a:t>
            </a:r>
          </a:p>
          <a:p>
            <a:endParaRPr lang="nb-NO" dirty="0"/>
          </a:p>
          <a:p>
            <a:endParaRPr lang="nb-NO" b="1"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8</a:t>
            </a:fld>
            <a:endParaRPr lang="en-US" altLang="nb-NO"/>
          </a:p>
        </p:txBody>
      </p:sp>
    </p:spTree>
    <p:extLst>
      <p:ext uri="{BB962C8B-B14F-4D97-AF65-F5344CB8AC3E}">
        <p14:creationId xmlns:p14="http://schemas.microsoft.com/office/powerpoint/2010/main" val="247862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9</a:t>
            </a:fld>
            <a:endParaRPr lang="en-US" altLang="nb-NO"/>
          </a:p>
        </p:txBody>
      </p:sp>
    </p:spTree>
    <p:extLst>
      <p:ext uri="{BB962C8B-B14F-4D97-AF65-F5344CB8AC3E}">
        <p14:creationId xmlns:p14="http://schemas.microsoft.com/office/powerpoint/2010/main" val="168160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a:defRPr/>
            </a:pPr>
            <a:fld id="{BCECBE99-1F90-4707-8304-3AE6BC9A0993}" type="slidenum">
              <a:rPr lang="en-US" altLang="nb-NO" smtClean="0"/>
              <a:pPr>
                <a:defRPr/>
              </a:pPr>
              <a:t>10</a:t>
            </a:fld>
            <a:endParaRPr lang="en-US" altLang="nb-NO"/>
          </a:p>
        </p:txBody>
      </p:sp>
    </p:spTree>
    <p:extLst>
      <p:ext uri="{BB962C8B-B14F-4D97-AF65-F5344CB8AC3E}">
        <p14:creationId xmlns:p14="http://schemas.microsoft.com/office/powerpoint/2010/main" val="1327070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Bilde 5" descr="Et bilde som inneholder tekst&#10;&#10;Automatisk generert beskrivelse">
            <a:extLst>
              <a:ext uri="{FF2B5EF4-FFF2-40B4-BE49-F238E27FC236}">
                <a16:creationId xmlns:a16="http://schemas.microsoft.com/office/drawing/2014/main" id="{69D6C508-6D5D-A04F-9444-6B76115E2908}"/>
              </a:ext>
            </a:extLst>
          </p:cNvPr>
          <p:cNvPicPr>
            <a:picLocks noChangeAspect="1"/>
          </p:cNvPicPr>
          <p:nvPr userDrawn="1"/>
        </p:nvPicPr>
        <p:blipFill rotWithShape="1">
          <a:blip r:embed="rId3"/>
          <a:srcRect l="549" r="1166" b="74585"/>
          <a:stretch/>
        </p:blipFill>
        <p:spPr>
          <a:xfrm>
            <a:off x="0" y="-56692"/>
            <a:ext cx="9144000" cy="1330016"/>
          </a:xfrm>
          <a:prstGeom prst="rect">
            <a:avLst/>
          </a:prstGeom>
        </p:spPr>
      </p:pic>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nb-NO"/>
              <a:t>Klikk for å redigere tittelstil</a:t>
            </a:r>
            <a:endParaRPr lang="en-US"/>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nb-NO"/>
              <a:t>Klikk for å redigere undertittelstil i malen</a:t>
            </a:r>
            <a:endParaRPr lang="en-US"/>
          </a:p>
        </p:txBody>
      </p:sp>
      <p:sp>
        <p:nvSpPr>
          <p:cNvPr id="8" name="Rektangel 7">
            <a:extLst>
              <a:ext uri="{FF2B5EF4-FFF2-40B4-BE49-F238E27FC236}">
                <a16:creationId xmlns:a16="http://schemas.microsoft.com/office/drawing/2014/main" id="{8EA0B33A-DE4D-F94A-96A8-CC0B81DC5847}"/>
              </a:ext>
            </a:extLst>
          </p:cNvPr>
          <p:cNvSpPr/>
          <p:nvPr userDrawn="1"/>
        </p:nvSpPr>
        <p:spPr bwMode="auto">
          <a:xfrm>
            <a:off x="144139" y="4572161"/>
            <a:ext cx="1800200"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7" name="Bilde 6" descr="Et bilde som inneholder tekst&#10;&#10;Automatisk generert beskrivelse">
            <a:extLst>
              <a:ext uri="{FF2B5EF4-FFF2-40B4-BE49-F238E27FC236}">
                <a16:creationId xmlns:a16="http://schemas.microsoft.com/office/drawing/2014/main" id="{14F35350-692F-1D4B-9EA2-FE74D16CEFDC}"/>
              </a:ext>
            </a:extLst>
          </p:cNvPr>
          <p:cNvPicPr>
            <a:picLocks noChangeAspect="1"/>
          </p:cNvPicPr>
          <p:nvPr userDrawn="1"/>
        </p:nvPicPr>
        <p:blipFill rotWithShape="1">
          <a:blip r:embed="rId4"/>
          <a:srcRect l="20862" t="36831" r="19288" b="36830"/>
          <a:stretch/>
        </p:blipFill>
        <p:spPr>
          <a:xfrm>
            <a:off x="166110" y="1307196"/>
            <a:ext cx="3040334" cy="720079"/>
          </a:xfrm>
          <a:prstGeom prst="rect">
            <a:avLst/>
          </a:prstGeom>
        </p:spPr>
      </p:pic>
      <p:pic>
        <p:nvPicPr>
          <p:cNvPr id="10" name="Grafikk 9">
            <a:extLst>
              <a:ext uri="{FF2B5EF4-FFF2-40B4-BE49-F238E27FC236}">
                <a16:creationId xmlns:a16="http://schemas.microsoft.com/office/drawing/2014/main" id="{C5869404-FD60-8848-9A67-9E080C775BB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17319" t="31843" r="65361" b="32548"/>
          <a:stretch/>
        </p:blipFill>
        <p:spPr>
          <a:xfrm>
            <a:off x="166110" y="4801716"/>
            <a:ext cx="720080" cy="761422"/>
          </a:xfrm>
          <a:prstGeom prst="rect">
            <a:avLst/>
          </a:prstGeom>
        </p:spPr>
      </p:pic>
    </p:spTree>
    <p:extLst>
      <p:ext uri="{BB962C8B-B14F-4D97-AF65-F5344CB8AC3E}">
        <p14:creationId xmlns:p14="http://schemas.microsoft.com/office/powerpoint/2010/main" val="369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10"/>
          <p:cNvSpPr>
            <a:spLocks noGrp="1" noChangeArrowheads="1"/>
          </p:cNvSpPr>
          <p:nvPr>
            <p:ph type="dt" sz="half" idx="10"/>
          </p:nvPr>
        </p:nvSpPr>
        <p:spPr>
          <a:ln/>
        </p:spPr>
        <p:txBody>
          <a:bodyPr/>
          <a:lstStyle>
            <a:lvl1pPr>
              <a:defRPr/>
            </a:lvl1pPr>
          </a:lstStyle>
          <a:p>
            <a:pPr>
              <a:defRPr/>
            </a:pPr>
            <a:fld id="{0ED01CD9-ACE4-41E7-BE1B-18CD53A9DA33}" type="datetime1">
              <a:rPr lang="nb-NO" altLang="nb-NO"/>
              <a:pPr>
                <a:defRPr/>
              </a:pPr>
              <a:t>01.09.2021</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9E0A9333-9E0B-4DF0-8F36-C954ADEF39E4}" type="slidenum">
              <a:rPr lang="en-US" altLang="nb-NO"/>
              <a:pPr>
                <a:defRPr/>
              </a:pPr>
              <a:t>‹#›</a:t>
            </a:fld>
            <a:endParaRPr lang="en-US" altLang="nb-NO"/>
          </a:p>
        </p:txBody>
      </p:sp>
      <p:pic>
        <p:nvPicPr>
          <p:cNvPr id="6" name="Bilde 5" descr="Et bilde som inneholder tekst&#10;&#10;Automatisk generert beskrivelse">
            <a:extLst>
              <a:ext uri="{FF2B5EF4-FFF2-40B4-BE49-F238E27FC236}">
                <a16:creationId xmlns:a16="http://schemas.microsoft.com/office/drawing/2014/main" id="{55DB0C22-FB24-CB40-B672-31CE7130C38D}"/>
              </a:ext>
            </a:extLst>
          </p:cNvPr>
          <p:cNvPicPr>
            <a:picLocks noChangeAspect="1"/>
          </p:cNvPicPr>
          <p:nvPr userDrawn="1"/>
        </p:nvPicPr>
        <p:blipFill rotWithShape="1">
          <a:blip r:embed="rId2"/>
          <a:srcRect l="20862" t="36831" r="19288" b="36830"/>
          <a:stretch/>
        </p:blipFill>
        <p:spPr>
          <a:xfrm>
            <a:off x="107504" y="83905"/>
            <a:ext cx="2472667" cy="585632"/>
          </a:xfrm>
          <a:prstGeom prst="rect">
            <a:avLst/>
          </a:prstGeom>
        </p:spPr>
      </p:pic>
    </p:spTree>
    <p:extLst>
      <p:ext uri="{BB962C8B-B14F-4D97-AF65-F5344CB8AC3E}">
        <p14:creationId xmlns:p14="http://schemas.microsoft.com/office/powerpoint/2010/main" val="294628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nb-NO"/>
              <a:t>Klikk for å redigere tittelstil</a:t>
            </a:r>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nb-NO"/>
              <a:t>Klikk for å redigere tekststiler i malen</a:t>
            </a:r>
          </a:p>
        </p:txBody>
      </p:sp>
      <p:sp>
        <p:nvSpPr>
          <p:cNvPr id="4" name="Rectangle 10"/>
          <p:cNvSpPr>
            <a:spLocks noGrp="1" noChangeArrowheads="1"/>
          </p:cNvSpPr>
          <p:nvPr>
            <p:ph type="dt" sz="half" idx="10"/>
          </p:nvPr>
        </p:nvSpPr>
        <p:spPr>
          <a:ln/>
        </p:spPr>
        <p:txBody>
          <a:bodyPr/>
          <a:lstStyle>
            <a:lvl1pPr>
              <a:defRPr/>
            </a:lvl1pPr>
          </a:lstStyle>
          <a:p>
            <a:pPr>
              <a:defRPr/>
            </a:pPr>
            <a:fld id="{F37EE107-EB9A-4CAA-A1D3-21FA4C1A4B57}" type="datetime1">
              <a:rPr lang="nb-NO" altLang="nb-NO"/>
              <a:pPr>
                <a:defRPr/>
              </a:pPr>
              <a:t>01.09.2021</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CFDD098E-ECDF-4869-8CFF-03C758D2E7BD}" type="slidenum">
              <a:rPr lang="en-US" altLang="nb-NO"/>
              <a:pPr>
                <a:defRPr/>
              </a:pPr>
              <a:t>‹#›</a:t>
            </a:fld>
            <a:endParaRPr lang="en-US" altLang="nb-NO"/>
          </a:p>
        </p:txBody>
      </p:sp>
      <p:pic>
        <p:nvPicPr>
          <p:cNvPr id="6" name="Bilde 5" descr="Et bilde som inneholder tekst&#10;&#10;Automatisk generert beskrivelse">
            <a:extLst>
              <a:ext uri="{FF2B5EF4-FFF2-40B4-BE49-F238E27FC236}">
                <a16:creationId xmlns:a16="http://schemas.microsoft.com/office/drawing/2014/main" id="{926BE67E-069C-254E-9C1E-00CC2AF913F5}"/>
              </a:ext>
            </a:extLst>
          </p:cNvPr>
          <p:cNvPicPr>
            <a:picLocks noChangeAspect="1"/>
          </p:cNvPicPr>
          <p:nvPr userDrawn="1"/>
        </p:nvPicPr>
        <p:blipFill rotWithShape="1">
          <a:blip r:embed="rId2"/>
          <a:srcRect l="20862" t="36831" r="19288" b="36830"/>
          <a:stretch/>
        </p:blipFill>
        <p:spPr>
          <a:xfrm>
            <a:off x="107504" y="83905"/>
            <a:ext cx="2472667" cy="585632"/>
          </a:xfrm>
          <a:prstGeom prst="rect">
            <a:avLst/>
          </a:prstGeom>
        </p:spPr>
      </p:pic>
    </p:spTree>
    <p:extLst>
      <p:ext uri="{BB962C8B-B14F-4D97-AF65-F5344CB8AC3E}">
        <p14:creationId xmlns:p14="http://schemas.microsoft.com/office/powerpoint/2010/main" val="149643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10"/>
          <p:cNvSpPr>
            <a:spLocks noGrp="1" noChangeArrowheads="1"/>
          </p:cNvSpPr>
          <p:nvPr>
            <p:ph type="dt" sz="half" idx="10"/>
          </p:nvPr>
        </p:nvSpPr>
        <p:spPr>
          <a:ln/>
        </p:spPr>
        <p:txBody>
          <a:bodyPr/>
          <a:lstStyle>
            <a:lvl1pPr>
              <a:defRPr/>
            </a:lvl1pPr>
          </a:lstStyle>
          <a:p>
            <a:pPr>
              <a:defRPr/>
            </a:pPr>
            <a:fld id="{0EDC349F-A503-4F1B-95ED-F9A1DE75D608}" type="datetime1">
              <a:rPr lang="nb-NO" altLang="nb-NO"/>
              <a:pPr>
                <a:defRPr/>
              </a:pPr>
              <a:t>01.09.2021</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94AD0B06-AAFA-4F68-A552-7AA1B1FEE545}" type="slidenum">
              <a:rPr lang="en-US" altLang="nb-NO"/>
              <a:pPr>
                <a:defRPr/>
              </a:pPr>
              <a:t>‹#›</a:t>
            </a:fld>
            <a:endParaRPr lang="en-US" altLang="nb-NO"/>
          </a:p>
        </p:txBody>
      </p:sp>
      <p:pic>
        <p:nvPicPr>
          <p:cNvPr id="7" name="Bilde 6" descr="Et bilde som inneholder tekst&#10;&#10;Automatisk generert beskrivelse">
            <a:extLst>
              <a:ext uri="{FF2B5EF4-FFF2-40B4-BE49-F238E27FC236}">
                <a16:creationId xmlns:a16="http://schemas.microsoft.com/office/drawing/2014/main" id="{86ED06A8-E4DD-0146-B86B-042D257694C4}"/>
              </a:ext>
            </a:extLst>
          </p:cNvPr>
          <p:cNvPicPr>
            <a:picLocks noChangeAspect="1"/>
          </p:cNvPicPr>
          <p:nvPr userDrawn="1"/>
        </p:nvPicPr>
        <p:blipFill rotWithShape="1">
          <a:blip r:embed="rId2"/>
          <a:srcRect l="20862" t="36831" r="19288" b="36830"/>
          <a:stretch/>
        </p:blipFill>
        <p:spPr>
          <a:xfrm>
            <a:off x="107504" y="83905"/>
            <a:ext cx="2472667" cy="585632"/>
          </a:xfrm>
          <a:prstGeom prst="rect">
            <a:avLst/>
          </a:prstGeom>
        </p:spPr>
      </p:pic>
    </p:spTree>
    <p:extLst>
      <p:ext uri="{BB962C8B-B14F-4D97-AF65-F5344CB8AC3E}">
        <p14:creationId xmlns:p14="http://schemas.microsoft.com/office/powerpoint/2010/main" val="223277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nb-NO"/>
              <a:t>Klikk for å redigere tekststiler i malen</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nb-NO"/>
              <a:t>Klikk for å redigere tekststiler i malen</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10"/>
          <p:cNvSpPr>
            <a:spLocks noGrp="1" noChangeArrowheads="1"/>
          </p:cNvSpPr>
          <p:nvPr>
            <p:ph type="dt" sz="half" idx="10"/>
          </p:nvPr>
        </p:nvSpPr>
        <p:spPr>
          <a:ln/>
        </p:spPr>
        <p:txBody>
          <a:bodyPr/>
          <a:lstStyle>
            <a:lvl1pPr>
              <a:defRPr/>
            </a:lvl1pPr>
          </a:lstStyle>
          <a:p>
            <a:pPr>
              <a:defRPr/>
            </a:pPr>
            <a:fld id="{13C42FB5-453C-4056-BA52-B5EE956E338C}" type="datetime1">
              <a:rPr lang="nb-NO" altLang="nb-NO"/>
              <a:pPr>
                <a:defRPr/>
              </a:pPr>
              <a:t>01.09.2021</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pPr>
              <a:defRPr/>
            </a:pPr>
            <a:fld id="{49EF3330-D2DF-4EEE-876F-19B909EC3B6B}" type="slidenum">
              <a:rPr lang="en-US" altLang="nb-NO"/>
              <a:pPr>
                <a:defRPr/>
              </a:pPr>
              <a:t>‹#›</a:t>
            </a:fld>
            <a:endParaRPr lang="en-US" altLang="nb-NO"/>
          </a:p>
        </p:txBody>
      </p:sp>
      <p:pic>
        <p:nvPicPr>
          <p:cNvPr id="9" name="Bilde 8" descr="Et bilde som inneholder tekst&#10;&#10;Automatisk generert beskrivelse">
            <a:extLst>
              <a:ext uri="{FF2B5EF4-FFF2-40B4-BE49-F238E27FC236}">
                <a16:creationId xmlns:a16="http://schemas.microsoft.com/office/drawing/2014/main" id="{3A716E78-6E3A-0643-A67F-421B055E8C15}"/>
              </a:ext>
            </a:extLst>
          </p:cNvPr>
          <p:cNvPicPr>
            <a:picLocks noChangeAspect="1"/>
          </p:cNvPicPr>
          <p:nvPr userDrawn="1"/>
        </p:nvPicPr>
        <p:blipFill rotWithShape="1">
          <a:blip r:embed="rId2"/>
          <a:srcRect l="20862" t="36831" r="19288" b="36830"/>
          <a:stretch/>
        </p:blipFill>
        <p:spPr>
          <a:xfrm>
            <a:off x="107504" y="83905"/>
            <a:ext cx="2472667" cy="585632"/>
          </a:xfrm>
          <a:prstGeom prst="rect">
            <a:avLst/>
          </a:prstGeom>
        </p:spPr>
      </p:pic>
    </p:spTree>
    <p:extLst>
      <p:ext uri="{BB962C8B-B14F-4D97-AF65-F5344CB8AC3E}">
        <p14:creationId xmlns:p14="http://schemas.microsoft.com/office/powerpoint/2010/main" val="225932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Rectangle 10"/>
          <p:cNvSpPr>
            <a:spLocks noGrp="1" noChangeArrowheads="1"/>
          </p:cNvSpPr>
          <p:nvPr>
            <p:ph type="dt" sz="half" idx="10"/>
          </p:nvPr>
        </p:nvSpPr>
        <p:spPr>
          <a:ln/>
        </p:spPr>
        <p:txBody>
          <a:bodyPr/>
          <a:lstStyle>
            <a:lvl1pPr>
              <a:defRPr/>
            </a:lvl1pPr>
          </a:lstStyle>
          <a:p>
            <a:pPr>
              <a:defRPr/>
            </a:pPr>
            <a:fld id="{A3EE48BD-B426-4DC6-93CC-F94AB3F49E29}" type="datetime1">
              <a:rPr lang="nb-NO" altLang="nb-NO"/>
              <a:pPr>
                <a:defRPr/>
              </a:pPr>
              <a:t>01.09.2021</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pPr>
              <a:defRPr/>
            </a:pPr>
            <a:fld id="{80FF8719-A10C-424E-8BBE-D7462E316D83}" type="slidenum">
              <a:rPr lang="en-US" altLang="nb-NO"/>
              <a:pPr>
                <a:defRPr/>
              </a:pPr>
              <a:t>‹#›</a:t>
            </a:fld>
            <a:endParaRPr lang="en-US" altLang="nb-NO"/>
          </a:p>
        </p:txBody>
      </p:sp>
    </p:spTree>
    <p:extLst>
      <p:ext uri="{BB962C8B-B14F-4D97-AF65-F5344CB8AC3E}">
        <p14:creationId xmlns:p14="http://schemas.microsoft.com/office/powerpoint/2010/main" val="393245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22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nb-NO"/>
              <a:t>Klikk for å redigere tittelstil</a:t>
            </a:r>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nb-NO"/>
              <a:t>Klikk for å redigere tekststiler i malen</a:t>
            </a:r>
          </a:p>
        </p:txBody>
      </p:sp>
      <p:sp>
        <p:nvSpPr>
          <p:cNvPr id="5" name="Rectangle 10"/>
          <p:cNvSpPr>
            <a:spLocks noGrp="1" noChangeArrowheads="1"/>
          </p:cNvSpPr>
          <p:nvPr>
            <p:ph type="dt" sz="half" idx="10"/>
          </p:nvPr>
        </p:nvSpPr>
        <p:spPr>
          <a:ln/>
        </p:spPr>
        <p:txBody>
          <a:bodyPr/>
          <a:lstStyle>
            <a:lvl1pPr>
              <a:defRPr/>
            </a:lvl1pPr>
          </a:lstStyle>
          <a:p>
            <a:pPr>
              <a:defRPr/>
            </a:pPr>
            <a:fld id="{E9D5E91D-EBD5-47C2-A8DE-FCB8A7EEC5F0}" type="datetime1">
              <a:rPr lang="nb-NO" altLang="nb-NO"/>
              <a:pPr>
                <a:defRPr/>
              </a:pPr>
              <a:t>01.09.2021</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06CA971F-84FC-42B9-A81C-7DE81FE46C6C}" type="slidenum">
              <a:rPr lang="en-US" altLang="nb-NO"/>
              <a:pPr>
                <a:defRPr/>
              </a:pPr>
              <a:t>‹#›</a:t>
            </a:fld>
            <a:endParaRPr lang="en-US" altLang="nb-NO"/>
          </a:p>
        </p:txBody>
      </p:sp>
      <p:pic>
        <p:nvPicPr>
          <p:cNvPr id="7" name="Bilde 6" descr="Et bilde som inneholder tekst&#10;&#10;Automatisk generert beskrivelse">
            <a:extLst>
              <a:ext uri="{FF2B5EF4-FFF2-40B4-BE49-F238E27FC236}">
                <a16:creationId xmlns:a16="http://schemas.microsoft.com/office/drawing/2014/main" id="{B435C418-FBB7-2140-83AD-79C9D435B361}"/>
              </a:ext>
            </a:extLst>
          </p:cNvPr>
          <p:cNvPicPr>
            <a:picLocks noChangeAspect="1"/>
          </p:cNvPicPr>
          <p:nvPr userDrawn="1"/>
        </p:nvPicPr>
        <p:blipFill rotWithShape="1">
          <a:blip r:embed="rId2"/>
          <a:srcRect l="20862" t="36831" r="19288" b="36830"/>
          <a:stretch/>
        </p:blipFill>
        <p:spPr>
          <a:xfrm>
            <a:off x="107504" y="83905"/>
            <a:ext cx="2472667" cy="585632"/>
          </a:xfrm>
          <a:prstGeom prst="rect">
            <a:avLst/>
          </a:prstGeom>
        </p:spPr>
      </p:pic>
    </p:spTree>
    <p:extLst>
      <p:ext uri="{BB962C8B-B14F-4D97-AF65-F5344CB8AC3E}">
        <p14:creationId xmlns:p14="http://schemas.microsoft.com/office/powerpoint/2010/main" val="116588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nb-NO"/>
              <a:t>Klikk for å redigere tittelstil</a:t>
            </a:r>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nb-NO" noProof="0"/>
              <a:t>Klikk på ikonet for å legge til et bilde</a:t>
            </a:r>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nb-NO"/>
              <a:t>Klikk for å redigere tekststiler i malen</a:t>
            </a:r>
          </a:p>
        </p:txBody>
      </p:sp>
      <p:sp>
        <p:nvSpPr>
          <p:cNvPr id="5" name="Rectangle 10"/>
          <p:cNvSpPr>
            <a:spLocks noGrp="1" noChangeArrowheads="1"/>
          </p:cNvSpPr>
          <p:nvPr>
            <p:ph type="dt" sz="half" idx="10"/>
          </p:nvPr>
        </p:nvSpPr>
        <p:spPr>
          <a:ln/>
        </p:spPr>
        <p:txBody>
          <a:bodyPr/>
          <a:lstStyle>
            <a:lvl1pPr>
              <a:defRPr/>
            </a:lvl1pPr>
          </a:lstStyle>
          <a:p>
            <a:pPr>
              <a:defRPr/>
            </a:pPr>
            <a:fld id="{35A88310-4932-4B8C-AB9E-85E55A0A7610}" type="datetime1">
              <a:rPr lang="nb-NO" altLang="nb-NO"/>
              <a:pPr>
                <a:defRPr/>
              </a:pPr>
              <a:t>01.09.2021</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268BA221-012C-4439-BE99-55EA0C7CAD00}" type="slidenum">
              <a:rPr lang="en-US" altLang="nb-NO"/>
              <a:pPr>
                <a:defRPr/>
              </a:pPr>
              <a:t>‹#›</a:t>
            </a:fld>
            <a:endParaRPr lang="en-US" altLang="nb-NO"/>
          </a:p>
        </p:txBody>
      </p:sp>
      <p:pic>
        <p:nvPicPr>
          <p:cNvPr id="7" name="Bilde 6" descr="Et bilde som inneholder tekst&#10;&#10;Automatisk generert beskrivelse">
            <a:extLst>
              <a:ext uri="{FF2B5EF4-FFF2-40B4-BE49-F238E27FC236}">
                <a16:creationId xmlns:a16="http://schemas.microsoft.com/office/drawing/2014/main" id="{F7901A5B-3D14-5E4D-A78E-D6CCBBBF5590}"/>
              </a:ext>
            </a:extLst>
          </p:cNvPr>
          <p:cNvPicPr>
            <a:picLocks noChangeAspect="1"/>
          </p:cNvPicPr>
          <p:nvPr userDrawn="1"/>
        </p:nvPicPr>
        <p:blipFill rotWithShape="1">
          <a:blip r:embed="rId2"/>
          <a:srcRect l="20862" t="36831" r="19288" b="36830"/>
          <a:stretch/>
        </p:blipFill>
        <p:spPr>
          <a:xfrm>
            <a:off x="107504" y="83905"/>
            <a:ext cx="2472667" cy="585632"/>
          </a:xfrm>
          <a:prstGeom prst="rect">
            <a:avLst/>
          </a:prstGeom>
        </p:spPr>
      </p:pic>
    </p:spTree>
    <p:extLst>
      <p:ext uri="{BB962C8B-B14F-4D97-AF65-F5344CB8AC3E}">
        <p14:creationId xmlns:p14="http://schemas.microsoft.com/office/powerpoint/2010/main" val="96007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nb-NO" altLang="nb-NO"/>
              <a:t>Klikk for å redigere tittelstil</a:t>
            </a:r>
            <a:endParaRPr lang="en-US" altLang="nb-NO"/>
          </a:p>
        </p:txBody>
      </p:sp>
      <p:sp>
        <p:nvSpPr>
          <p:cNvPr id="1027" name="Rectangle 8"/>
          <p:cNvSpPr>
            <a:spLocks noGrp="1" noChangeArrowheads="1"/>
          </p:cNvSpPr>
          <p:nvPr>
            <p:ph type="body" idx="1"/>
          </p:nvPr>
        </p:nvSpPr>
        <p:spPr bwMode="auto">
          <a:xfrm>
            <a:off x="762000" y="16510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en-US" altLang="nb-NO"/>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smtClean="0">
                <a:solidFill>
                  <a:schemeClr val="bg2"/>
                </a:solidFill>
              </a:defRPr>
            </a:lvl1pPr>
          </a:lstStyle>
          <a:p>
            <a:pPr>
              <a:defRPr/>
            </a:pPr>
            <a:fld id="{5684DE16-B383-4882-A771-DEAB85569DE1}" type="datetime1">
              <a:rPr lang="nb-NO" altLang="nb-NO"/>
              <a:pPr>
                <a:defRPr/>
              </a:pPr>
              <a:t>01.09.2021</a:t>
            </a:fld>
            <a:endParaRPr lang="nb-NO" altLang="nb-NO"/>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smtClean="0">
                <a:solidFill>
                  <a:schemeClr val="bg2"/>
                </a:solidFill>
              </a:defRPr>
            </a:lvl1pPr>
          </a:lstStyle>
          <a:p>
            <a:pPr>
              <a:defRPr/>
            </a:pPr>
            <a:fld id="{248559CB-CCD4-4F5C-9E45-0683F4509C74}" type="slidenum">
              <a:rPr lang="en-US" altLang="nb-NO"/>
              <a:pPr>
                <a:defRPr/>
              </a:pPr>
              <a:t>‹#›</a:t>
            </a:fld>
            <a:endParaRPr lang="en-US" altLang="nb-NO"/>
          </a:p>
        </p:txBody>
      </p:sp>
      <p:pic>
        <p:nvPicPr>
          <p:cNvPr id="1030" name="Picture 6" descr="UiO_A_png.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8138" y="134938"/>
            <a:ext cx="221138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82650" y="1917700"/>
            <a:ext cx="7543800" cy="952500"/>
          </a:xfrm>
        </p:spPr>
        <p:txBody>
          <a:bodyPr/>
          <a:lstStyle/>
          <a:p>
            <a:pPr eaLnBrk="1" hangingPunct="1"/>
            <a:r>
              <a:rPr lang="nb-NO" altLang="nb-NO" dirty="0" err="1"/>
              <a:t>HF:Studio</a:t>
            </a:r>
            <a:endParaRPr lang="nb-NO" altLang="nb-NO" dirty="0"/>
          </a:p>
        </p:txBody>
      </p:sp>
      <p:sp>
        <p:nvSpPr>
          <p:cNvPr id="3075" name="Rectangle 3"/>
          <p:cNvSpPr>
            <a:spLocks noGrp="1" noChangeArrowheads="1"/>
          </p:cNvSpPr>
          <p:nvPr>
            <p:ph type="subTitle" idx="1"/>
          </p:nvPr>
        </p:nvSpPr>
        <p:spPr>
          <a:xfrm>
            <a:off x="882650" y="2857500"/>
            <a:ext cx="7543800" cy="1460500"/>
          </a:xfrm>
        </p:spPr>
        <p:txBody>
          <a:bodyPr/>
          <a:lstStyle/>
          <a:p>
            <a:pPr eaLnBrk="1" hangingPunct="1"/>
            <a:r>
              <a:rPr lang="nb-NO" altLang="nb-NO" b="1" dirty="0"/>
              <a:t>Learning Assistants at </a:t>
            </a:r>
            <a:r>
              <a:rPr lang="nb-NO" altLang="nb-NO" b="1" dirty="0" err="1"/>
              <a:t>the</a:t>
            </a:r>
            <a:r>
              <a:rPr lang="nb-NO" altLang="nb-NO" b="1" dirty="0"/>
              <a:t> HF </a:t>
            </a:r>
            <a:r>
              <a:rPr lang="nb-NO" altLang="nb-NO" b="1" dirty="0" err="1"/>
              <a:t>Faculty</a:t>
            </a:r>
            <a:endParaRPr lang="nb-NO" altLang="nb-NO" b="1" dirty="0"/>
          </a:p>
          <a:p>
            <a:pPr eaLnBrk="1" hangingPunct="1"/>
            <a:r>
              <a:rPr lang="nb-NO" altLang="nb-NO" b="1" dirty="0"/>
              <a:t>Foundation </a:t>
            </a:r>
            <a:r>
              <a:rPr lang="nb-NO" altLang="nb-NO" b="1" dirty="0" err="1"/>
              <a:t>module</a:t>
            </a:r>
            <a:endParaRPr lang="nb-NO" altLang="nb-NO" b="1" dirty="0"/>
          </a:p>
        </p:txBody>
      </p:sp>
      <p:sp>
        <p:nvSpPr>
          <p:cNvPr id="2" name="TekstSylinder 1">
            <a:extLst>
              <a:ext uri="{FF2B5EF4-FFF2-40B4-BE49-F238E27FC236}">
                <a16:creationId xmlns:a16="http://schemas.microsoft.com/office/drawing/2014/main" id="{7C76015D-B5F2-C841-8F2A-96000C9934E0}"/>
              </a:ext>
            </a:extLst>
          </p:cNvPr>
          <p:cNvSpPr txBox="1"/>
          <p:nvPr/>
        </p:nvSpPr>
        <p:spPr>
          <a:xfrm>
            <a:off x="4161183" y="874643"/>
            <a:ext cx="184731" cy="338554"/>
          </a:xfrm>
          <a:prstGeom prst="rect">
            <a:avLst/>
          </a:prstGeom>
          <a:noFill/>
        </p:spPr>
        <p:txBody>
          <a:bodyPr wrap="none" rtlCol="0">
            <a:spAutoFit/>
          </a:bodyPr>
          <a:lstStyle/>
          <a:p>
            <a:endParaRPr lang="nb-NO" dirty="0"/>
          </a:p>
        </p:txBody>
      </p:sp>
      <p:pic>
        <p:nvPicPr>
          <p:cNvPr id="8" name="Bilde 7">
            <a:extLst>
              <a:ext uri="{FF2B5EF4-FFF2-40B4-BE49-F238E27FC236}">
                <a16:creationId xmlns:a16="http://schemas.microsoft.com/office/drawing/2014/main" id="{AEB18FBD-6766-2B4E-811C-7E455B4F1C74}"/>
              </a:ext>
            </a:extLst>
          </p:cNvPr>
          <p:cNvPicPr>
            <a:picLocks noChangeAspect="1"/>
          </p:cNvPicPr>
          <p:nvPr/>
        </p:nvPicPr>
        <p:blipFill>
          <a:blip r:embed="rId3"/>
          <a:stretch>
            <a:fillRect/>
          </a:stretch>
        </p:blipFill>
        <p:spPr>
          <a:xfrm>
            <a:off x="6588224" y="4392537"/>
            <a:ext cx="2342282" cy="10572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71B46-D437-4E2D-936E-41063557AD2B}"/>
              </a:ext>
            </a:extLst>
          </p:cNvPr>
          <p:cNvSpPr>
            <a:spLocks noGrp="1"/>
          </p:cNvSpPr>
          <p:nvPr>
            <p:ph idx="1"/>
          </p:nvPr>
        </p:nvSpPr>
        <p:spPr>
          <a:xfrm>
            <a:off x="873523" y="1948780"/>
            <a:ext cx="3665984" cy="3429000"/>
          </a:xfrm>
        </p:spPr>
        <p:txBody>
          <a:bodyPr/>
          <a:lstStyle/>
          <a:p>
            <a:pPr marL="0" indent="0">
              <a:buNone/>
            </a:pPr>
            <a:r>
              <a:rPr lang="en-US" dirty="0"/>
              <a:t>Why didn’t the students like the response? </a:t>
            </a:r>
          </a:p>
          <a:p>
            <a:pPr marL="0" indent="0">
              <a:buNone/>
            </a:pPr>
            <a:endParaRPr lang="en-US" dirty="0"/>
          </a:p>
          <a:p>
            <a:pPr marL="0" indent="0">
              <a:buNone/>
            </a:pPr>
            <a:r>
              <a:rPr lang="en-US" dirty="0"/>
              <a:t>What do you think about the response? </a:t>
            </a:r>
          </a:p>
          <a:p>
            <a:pPr marL="0" indent="0">
              <a:buNone/>
            </a:pPr>
            <a:endParaRPr lang="en-US" dirty="0"/>
          </a:p>
          <a:p>
            <a:pPr marL="0" indent="0">
              <a:buNone/>
            </a:pPr>
            <a:r>
              <a:rPr lang="en-US" dirty="0"/>
              <a:t>What do you do if the students want you to give them answers?</a:t>
            </a:r>
            <a:endParaRPr lang="nb-NO" dirty="0"/>
          </a:p>
        </p:txBody>
      </p:sp>
      <p:sp>
        <p:nvSpPr>
          <p:cNvPr id="4" name="Date Placeholder 3">
            <a:extLst>
              <a:ext uri="{FF2B5EF4-FFF2-40B4-BE49-F238E27FC236}">
                <a16:creationId xmlns:a16="http://schemas.microsoft.com/office/drawing/2014/main" id="{9B88310D-2726-4A29-A3F7-00DDC396FD54}"/>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334E0A5E-EEAA-447A-A222-A7B3C3945149}"/>
              </a:ext>
            </a:extLst>
          </p:cNvPr>
          <p:cNvSpPr>
            <a:spLocks noGrp="1"/>
          </p:cNvSpPr>
          <p:nvPr>
            <p:ph type="sldNum" sz="quarter" idx="11"/>
          </p:nvPr>
        </p:nvSpPr>
        <p:spPr/>
        <p:txBody>
          <a:bodyPr/>
          <a:lstStyle/>
          <a:p>
            <a:pPr>
              <a:defRPr/>
            </a:pPr>
            <a:fld id="{9E0A9333-9E0B-4DF0-8F36-C954ADEF39E4}" type="slidenum">
              <a:rPr lang="en-US" altLang="nb-NO" smtClean="0"/>
              <a:pPr>
                <a:defRPr/>
              </a:pPr>
              <a:t>11</a:t>
            </a:fld>
            <a:endParaRPr lang="en-US" altLang="nb-NO"/>
          </a:p>
        </p:txBody>
      </p:sp>
      <p:pic>
        <p:nvPicPr>
          <p:cNvPr id="7" name="Picture 6">
            <a:extLst>
              <a:ext uri="{FF2B5EF4-FFF2-40B4-BE49-F238E27FC236}">
                <a16:creationId xmlns:a16="http://schemas.microsoft.com/office/drawing/2014/main" id="{1D621CCD-AC07-4ABF-916F-00CEFB54E966}"/>
              </a:ext>
            </a:extLst>
          </p:cNvPr>
          <p:cNvPicPr>
            <a:picLocks noChangeAspect="1"/>
          </p:cNvPicPr>
          <p:nvPr/>
        </p:nvPicPr>
        <p:blipFill>
          <a:blip r:embed="rId3"/>
          <a:stretch>
            <a:fillRect/>
          </a:stretch>
        </p:blipFill>
        <p:spPr>
          <a:xfrm>
            <a:off x="5393206" y="2163944"/>
            <a:ext cx="3319717" cy="1934467"/>
          </a:xfrm>
          <a:prstGeom prst="rect">
            <a:avLst/>
          </a:prstGeom>
        </p:spPr>
      </p:pic>
      <p:sp>
        <p:nvSpPr>
          <p:cNvPr id="9" name="TextBox 8">
            <a:extLst>
              <a:ext uri="{FF2B5EF4-FFF2-40B4-BE49-F238E27FC236}">
                <a16:creationId xmlns:a16="http://schemas.microsoft.com/office/drawing/2014/main" id="{951D0F6D-69AF-47E0-84B4-2EA468627FD2}"/>
              </a:ext>
            </a:extLst>
          </p:cNvPr>
          <p:cNvSpPr txBox="1"/>
          <p:nvPr/>
        </p:nvSpPr>
        <p:spPr>
          <a:xfrm>
            <a:off x="5640201" y="4131027"/>
            <a:ext cx="3210002" cy="230832"/>
          </a:xfrm>
          <a:prstGeom prst="rect">
            <a:avLst/>
          </a:prstGeom>
          <a:noFill/>
        </p:spPr>
        <p:txBody>
          <a:bodyPr wrap="square">
            <a:spAutoFit/>
          </a:bodyPr>
          <a:lstStyle/>
          <a:p>
            <a:r>
              <a:rPr lang="nb-NO" sz="900" dirty="0"/>
              <a:t>LINK Video </a:t>
            </a:r>
            <a:r>
              <a:rPr lang="nb-NO" sz="900" dirty="0" err="1"/>
              <a:t>kursHF</a:t>
            </a:r>
            <a:r>
              <a:rPr lang="nb-NO" sz="900" dirty="0"/>
              <a:t> HF21,pptx s.11 «responsen»</a:t>
            </a:r>
          </a:p>
        </p:txBody>
      </p:sp>
      <p:pic>
        <p:nvPicPr>
          <p:cNvPr id="11" name="Picture 10">
            <a:extLst>
              <a:ext uri="{FF2B5EF4-FFF2-40B4-BE49-F238E27FC236}">
                <a16:creationId xmlns:a16="http://schemas.microsoft.com/office/drawing/2014/main" id="{AE204C53-09C6-4E98-9975-780DFA264B22}"/>
              </a:ext>
            </a:extLst>
          </p:cNvPr>
          <p:cNvPicPr>
            <a:picLocks noChangeAspect="1"/>
          </p:cNvPicPr>
          <p:nvPr/>
        </p:nvPicPr>
        <p:blipFill>
          <a:blip r:embed="rId4"/>
          <a:stretch>
            <a:fillRect/>
          </a:stretch>
        </p:blipFill>
        <p:spPr>
          <a:xfrm>
            <a:off x="6732240" y="2497460"/>
            <a:ext cx="1649760" cy="978858"/>
          </a:xfrm>
          <a:prstGeom prst="rect">
            <a:avLst/>
          </a:prstGeom>
        </p:spPr>
      </p:pic>
      <p:pic>
        <p:nvPicPr>
          <p:cNvPr id="12" name="Bilde 6">
            <a:extLst>
              <a:ext uri="{FF2B5EF4-FFF2-40B4-BE49-F238E27FC236}">
                <a16:creationId xmlns:a16="http://schemas.microsoft.com/office/drawing/2014/main" id="{69D9A67B-C894-467D-AE8B-85354B66AB5E}"/>
              </a:ext>
            </a:extLst>
          </p:cNvPr>
          <p:cNvPicPr>
            <a:picLocks noChangeAspect="1"/>
          </p:cNvPicPr>
          <p:nvPr/>
        </p:nvPicPr>
        <p:blipFill>
          <a:blip r:embed="rId5"/>
          <a:stretch>
            <a:fillRect/>
          </a:stretch>
        </p:blipFill>
        <p:spPr>
          <a:xfrm rot="20417499">
            <a:off x="295781" y="1437910"/>
            <a:ext cx="637248" cy="637248"/>
          </a:xfrm>
          <a:prstGeom prst="rect">
            <a:avLst/>
          </a:prstGeom>
        </p:spPr>
      </p:pic>
      <p:sp>
        <p:nvSpPr>
          <p:cNvPr id="10" name="Title 1">
            <a:extLst>
              <a:ext uri="{FF2B5EF4-FFF2-40B4-BE49-F238E27FC236}">
                <a16:creationId xmlns:a16="http://schemas.microsoft.com/office/drawing/2014/main" id="{1234CC16-038A-4576-ACFA-D8BF03B48A22}"/>
              </a:ext>
            </a:extLst>
          </p:cNvPr>
          <p:cNvSpPr>
            <a:spLocks noGrp="1"/>
          </p:cNvSpPr>
          <p:nvPr>
            <p:ph type="title"/>
          </p:nvPr>
        </p:nvSpPr>
        <p:spPr>
          <a:xfrm>
            <a:off x="873523" y="708024"/>
            <a:ext cx="7921625" cy="954088"/>
          </a:xfrm>
        </p:spPr>
        <p:txBody>
          <a:bodyPr/>
          <a:lstStyle/>
          <a:p>
            <a:r>
              <a:rPr lang="en-US" sz="2000" dirty="0"/>
              <a:t>What’s the right response?</a:t>
            </a:r>
            <a:endParaRPr lang="nb-NO" sz="2000" dirty="0"/>
          </a:p>
        </p:txBody>
      </p:sp>
    </p:spTree>
    <p:extLst>
      <p:ext uri="{BB962C8B-B14F-4D97-AF65-F5344CB8AC3E}">
        <p14:creationId xmlns:p14="http://schemas.microsoft.com/office/powerpoint/2010/main" val="293366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8A46-38C4-4262-9183-6D567B916867}"/>
              </a:ext>
            </a:extLst>
          </p:cNvPr>
          <p:cNvSpPr>
            <a:spLocks noGrp="1"/>
          </p:cNvSpPr>
          <p:nvPr>
            <p:ph type="title"/>
          </p:nvPr>
        </p:nvSpPr>
        <p:spPr>
          <a:xfrm>
            <a:off x="899592" y="727794"/>
            <a:ext cx="7921625" cy="954088"/>
          </a:xfrm>
        </p:spPr>
        <p:txBody>
          <a:bodyPr/>
          <a:lstStyle/>
          <a:p>
            <a:r>
              <a:rPr lang="en-US" dirty="0"/>
              <a:t>How to answer by asking a question</a:t>
            </a:r>
            <a:endParaRPr lang="nb-NO" dirty="0"/>
          </a:p>
        </p:txBody>
      </p:sp>
      <p:sp>
        <p:nvSpPr>
          <p:cNvPr id="3" name="Content Placeholder 2">
            <a:extLst>
              <a:ext uri="{FF2B5EF4-FFF2-40B4-BE49-F238E27FC236}">
                <a16:creationId xmlns:a16="http://schemas.microsoft.com/office/drawing/2014/main" id="{C6240962-DA2C-4343-8194-67B10E907575}"/>
              </a:ext>
            </a:extLst>
          </p:cNvPr>
          <p:cNvSpPr>
            <a:spLocks noGrp="1"/>
          </p:cNvSpPr>
          <p:nvPr>
            <p:ph idx="1"/>
          </p:nvPr>
        </p:nvSpPr>
        <p:spPr>
          <a:xfrm>
            <a:off x="899592" y="1723008"/>
            <a:ext cx="7924800" cy="2790676"/>
          </a:xfrm>
        </p:spPr>
        <p:txBody>
          <a:bodyPr/>
          <a:lstStyle/>
          <a:p>
            <a:pPr marL="0" indent="0">
              <a:buNone/>
            </a:pPr>
            <a:r>
              <a:rPr lang="en-US" dirty="0"/>
              <a:t>There are many ways to be a learning assistant.</a:t>
            </a:r>
          </a:p>
          <a:p>
            <a:pPr marL="0" indent="0">
              <a:buNone/>
            </a:pPr>
            <a:endParaRPr lang="en-US" dirty="0"/>
          </a:p>
          <a:p>
            <a:pPr marL="0" indent="0">
              <a:buNone/>
            </a:pPr>
            <a:r>
              <a:rPr lang="en-US" dirty="0"/>
              <a:t>There is one common feature to all learning assistants: they should not lecture. </a:t>
            </a:r>
          </a:p>
          <a:p>
            <a:pPr marL="0" indent="0">
              <a:buNone/>
            </a:pPr>
            <a:endParaRPr lang="en-US" dirty="0"/>
          </a:p>
          <a:p>
            <a:pPr marL="0" indent="0">
              <a:buNone/>
            </a:pPr>
            <a:r>
              <a:rPr lang="en-US" dirty="0"/>
              <a:t>You can guide the students through to the answer with the right questions.</a:t>
            </a:r>
          </a:p>
          <a:p>
            <a:pPr marL="0" indent="0">
              <a:buNone/>
            </a:pPr>
            <a:endParaRPr lang="nb-NO" dirty="0"/>
          </a:p>
        </p:txBody>
      </p:sp>
      <p:sp>
        <p:nvSpPr>
          <p:cNvPr id="4" name="Date Placeholder 3">
            <a:extLst>
              <a:ext uri="{FF2B5EF4-FFF2-40B4-BE49-F238E27FC236}">
                <a16:creationId xmlns:a16="http://schemas.microsoft.com/office/drawing/2014/main" id="{FF858423-3D1E-4B26-A166-12047AB05E00}"/>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D9185327-683B-4F1E-8C28-CCC20D50028F}"/>
              </a:ext>
            </a:extLst>
          </p:cNvPr>
          <p:cNvSpPr>
            <a:spLocks noGrp="1"/>
          </p:cNvSpPr>
          <p:nvPr>
            <p:ph type="sldNum" sz="quarter" idx="11"/>
          </p:nvPr>
        </p:nvSpPr>
        <p:spPr/>
        <p:txBody>
          <a:bodyPr/>
          <a:lstStyle/>
          <a:p>
            <a:pPr>
              <a:defRPr/>
            </a:pPr>
            <a:fld id="{9E0A9333-9E0B-4DF0-8F36-C954ADEF39E4}" type="slidenum">
              <a:rPr lang="en-US" altLang="nb-NO" smtClean="0"/>
              <a:pPr>
                <a:defRPr/>
              </a:pPr>
              <a:t>12</a:t>
            </a:fld>
            <a:endParaRPr lang="en-US" altLang="nb-NO"/>
          </a:p>
        </p:txBody>
      </p:sp>
    </p:spTree>
    <p:extLst>
      <p:ext uri="{BB962C8B-B14F-4D97-AF65-F5344CB8AC3E}">
        <p14:creationId xmlns:p14="http://schemas.microsoft.com/office/powerpoint/2010/main" val="367355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D35E-E7FD-4803-82E9-58946CAB6CB9}"/>
              </a:ext>
            </a:extLst>
          </p:cNvPr>
          <p:cNvSpPr>
            <a:spLocks noGrp="1"/>
          </p:cNvSpPr>
          <p:nvPr>
            <p:ph type="title"/>
          </p:nvPr>
        </p:nvSpPr>
        <p:spPr/>
        <p:txBody>
          <a:bodyPr/>
          <a:lstStyle/>
          <a:p>
            <a:r>
              <a:rPr lang="en-US" sz="2000" dirty="0"/>
              <a:t>What questions can you ask?</a:t>
            </a:r>
            <a:endParaRPr lang="nb-NO" sz="2000" dirty="0"/>
          </a:p>
        </p:txBody>
      </p:sp>
      <p:sp>
        <p:nvSpPr>
          <p:cNvPr id="3" name="Content Placeholder 2">
            <a:extLst>
              <a:ext uri="{FF2B5EF4-FFF2-40B4-BE49-F238E27FC236}">
                <a16:creationId xmlns:a16="http://schemas.microsoft.com/office/drawing/2014/main" id="{EB673611-397F-4D34-BCD8-4312BA89C118}"/>
              </a:ext>
            </a:extLst>
          </p:cNvPr>
          <p:cNvSpPr>
            <a:spLocks noGrp="1"/>
          </p:cNvSpPr>
          <p:nvPr>
            <p:ph idx="1"/>
          </p:nvPr>
        </p:nvSpPr>
        <p:spPr>
          <a:xfrm>
            <a:off x="762000" y="1651000"/>
            <a:ext cx="7924800" cy="3683000"/>
          </a:xfrm>
        </p:spPr>
        <p:txBody>
          <a:bodyPr/>
          <a:lstStyle/>
          <a:p>
            <a:pPr marL="0" indent="0">
              <a:buNone/>
            </a:pPr>
            <a:r>
              <a:rPr lang="en-US" sz="1400" b="1" dirty="0"/>
              <a:t>Spiritually and religiously inspired environmental movements in Asia are largely overlooked as an essential contribution to the global goal of environmental sustainability</a:t>
            </a:r>
          </a:p>
          <a:p>
            <a:pPr marL="0" indent="0">
              <a:buNone/>
            </a:pPr>
            <a:endParaRPr lang="en-US" sz="1400" dirty="0"/>
          </a:p>
          <a:p>
            <a:pPr marL="0" indent="0">
              <a:buNone/>
            </a:pPr>
            <a:r>
              <a:rPr lang="en-US" sz="1400" dirty="0"/>
              <a:t>The project Asian Visions analyzes the mobilization of traditional Asian </a:t>
            </a:r>
            <a:r>
              <a:rPr lang="en-US" sz="1400" dirty="0" err="1"/>
              <a:t>religio</a:t>
            </a:r>
            <a:r>
              <a:rPr lang="en-US" sz="1400" dirty="0"/>
              <a:t>-philosophical ideas in response to the global environmental crisis.</a:t>
            </a:r>
          </a:p>
          <a:p>
            <a:pPr marL="0" indent="0">
              <a:buNone/>
            </a:pPr>
            <a:endParaRPr lang="en-US" sz="1400" dirty="0"/>
          </a:p>
          <a:p>
            <a:pPr marL="0" indent="0">
              <a:buNone/>
            </a:pPr>
            <a:r>
              <a:rPr lang="en-US" sz="1400" dirty="0"/>
              <a:t>Scholars, activists, and even politicians in India and China and Taiwan have found inspiration in traditional knowledge and in premodern texts and practices of, for instance, Daoist, Buddhist, Hindu, and Confucian traditions to envision more ecologically sustainable futures.</a:t>
            </a:r>
          </a:p>
          <a:p>
            <a:pPr marL="0" indent="0">
              <a:buNone/>
            </a:pPr>
            <a:endParaRPr lang="en-US" sz="1400" dirty="0"/>
          </a:p>
          <a:p>
            <a:pPr marL="0" indent="0">
              <a:buNone/>
            </a:pPr>
            <a:r>
              <a:rPr lang="en-US" sz="1400" dirty="0"/>
              <a:t>We will find out how these ideas about the value of human-nature relations are put into practice among contemporary policymakers, religious institutions, and spiritual-environmental movements.</a:t>
            </a:r>
          </a:p>
          <a:p>
            <a:pPr marL="0" indent="0">
              <a:buNone/>
            </a:pPr>
            <a:r>
              <a:rPr lang="en-US" sz="1400" dirty="0"/>
              <a:t>We will carry out in-depth case studies in Asia that will help us analyze and assess the societal impact of such movements and, ultimately, their universal potential.</a:t>
            </a:r>
          </a:p>
          <a:p>
            <a:pPr marL="0" indent="0">
              <a:buNone/>
            </a:pPr>
            <a:endParaRPr lang="nb-NO" sz="1600" dirty="0"/>
          </a:p>
        </p:txBody>
      </p:sp>
      <p:sp>
        <p:nvSpPr>
          <p:cNvPr id="4" name="Date Placeholder 3">
            <a:extLst>
              <a:ext uri="{FF2B5EF4-FFF2-40B4-BE49-F238E27FC236}">
                <a16:creationId xmlns:a16="http://schemas.microsoft.com/office/drawing/2014/main" id="{05278701-6730-4A77-BCAB-4CAB435F1E9E}"/>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ED21D962-670C-4FE5-A439-E7A2814298C6}"/>
              </a:ext>
            </a:extLst>
          </p:cNvPr>
          <p:cNvSpPr>
            <a:spLocks noGrp="1"/>
          </p:cNvSpPr>
          <p:nvPr>
            <p:ph type="sldNum" sz="quarter" idx="11"/>
          </p:nvPr>
        </p:nvSpPr>
        <p:spPr/>
        <p:txBody>
          <a:bodyPr/>
          <a:lstStyle/>
          <a:p>
            <a:pPr>
              <a:defRPr/>
            </a:pPr>
            <a:fld id="{9E0A9333-9E0B-4DF0-8F36-C954ADEF39E4}" type="slidenum">
              <a:rPr lang="en-US" altLang="nb-NO" smtClean="0"/>
              <a:pPr>
                <a:defRPr/>
              </a:pPr>
              <a:t>13</a:t>
            </a:fld>
            <a:endParaRPr lang="en-US" altLang="nb-NO"/>
          </a:p>
        </p:txBody>
      </p:sp>
      <p:pic>
        <p:nvPicPr>
          <p:cNvPr id="6" name="Bilde 6">
            <a:extLst>
              <a:ext uri="{FF2B5EF4-FFF2-40B4-BE49-F238E27FC236}">
                <a16:creationId xmlns:a16="http://schemas.microsoft.com/office/drawing/2014/main" id="{05DCF1CD-DEFD-4356-B2C6-F6E0F359E40A}"/>
              </a:ext>
            </a:extLst>
          </p:cNvPr>
          <p:cNvPicPr>
            <a:picLocks noChangeAspect="1"/>
          </p:cNvPicPr>
          <p:nvPr/>
        </p:nvPicPr>
        <p:blipFill>
          <a:blip r:embed="rId3"/>
          <a:stretch>
            <a:fillRect/>
          </a:stretch>
        </p:blipFill>
        <p:spPr>
          <a:xfrm rot="20417499">
            <a:off x="268297" y="1205376"/>
            <a:ext cx="637248" cy="637248"/>
          </a:xfrm>
          <a:prstGeom prst="rect">
            <a:avLst/>
          </a:prstGeom>
        </p:spPr>
      </p:pic>
    </p:spTree>
    <p:extLst>
      <p:ext uri="{BB962C8B-B14F-4D97-AF65-F5344CB8AC3E}">
        <p14:creationId xmlns:p14="http://schemas.microsoft.com/office/powerpoint/2010/main" val="336322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79DCE-C98D-45BC-AF54-4250127E855E}"/>
              </a:ext>
            </a:extLst>
          </p:cNvPr>
          <p:cNvSpPr>
            <a:spLocks noGrp="1"/>
          </p:cNvSpPr>
          <p:nvPr>
            <p:ph idx="1"/>
          </p:nvPr>
        </p:nvSpPr>
        <p:spPr>
          <a:xfrm>
            <a:off x="802145" y="1143000"/>
            <a:ext cx="7924800" cy="3429000"/>
          </a:xfrm>
        </p:spPr>
        <p:txBody>
          <a:bodyPr/>
          <a:lstStyle/>
          <a:p>
            <a:pPr marL="0" indent="0">
              <a:buNone/>
            </a:pPr>
            <a:r>
              <a:rPr lang="en-US" sz="1400" b="1" dirty="0"/>
              <a:t>The story of Coca-Cola</a:t>
            </a:r>
          </a:p>
          <a:p>
            <a:pPr marL="0" indent="0">
              <a:buNone/>
            </a:pPr>
            <a:endParaRPr lang="en-US" sz="1400" dirty="0"/>
          </a:p>
          <a:p>
            <a:pPr marL="0" indent="0">
              <a:buNone/>
            </a:pPr>
            <a:r>
              <a:rPr lang="en-US" sz="1400" dirty="0"/>
              <a:t>Coca-Cola is probably the best-known drink in the world today.</a:t>
            </a:r>
          </a:p>
          <a:p>
            <a:pPr marL="0" indent="0">
              <a:buNone/>
            </a:pPr>
            <a:endParaRPr lang="en-US" sz="1400" dirty="0"/>
          </a:p>
          <a:p>
            <a:pPr marL="0" indent="0">
              <a:buNone/>
            </a:pPr>
            <a:r>
              <a:rPr lang="en-US" sz="1400" dirty="0"/>
              <a:t>What is the most recognizable object in the world? Could it be a football? Or a Big-Mac? No, the answer is a Coca-Cola bottle. The famous Coca-Cola bottle is over 100 years old !</a:t>
            </a:r>
          </a:p>
          <a:p>
            <a:pPr marL="0" indent="0">
              <a:buNone/>
            </a:pPr>
            <a:endParaRPr lang="en-US" sz="1400" dirty="0"/>
          </a:p>
          <a:p>
            <a:pPr marL="0" indent="0">
              <a:buNone/>
            </a:pPr>
            <a:r>
              <a:rPr lang="en-US" sz="1400" dirty="0"/>
              <a:t>Footballs and big macs are certainly part of life for lots of people; but Coca-Cola is now a permanent part of world culture. People know and drink Coca-Cola all over the world.</a:t>
            </a:r>
          </a:p>
          <a:p>
            <a:pPr marL="0" indent="0">
              <a:buNone/>
            </a:pPr>
            <a:br>
              <a:rPr lang="en-US" sz="1400" dirty="0"/>
            </a:br>
            <a:r>
              <a:rPr lang="en-US" sz="1400" dirty="0"/>
              <a:t> It is said that the Coca-Cola bottle is the most recognized object in the world. Hundreds of millions of people can recognize a Coke bottle by its </a:t>
            </a:r>
            <a:r>
              <a:rPr lang="en-US" sz="1400" dirty="0">
                <a:effectLst/>
              </a:rPr>
              <a:t>shape</a:t>
            </a:r>
            <a:r>
              <a:rPr lang="en-US" sz="1400" dirty="0"/>
              <a:t>, even if they cannot see it! And the famous Coca-Cola </a:t>
            </a:r>
            <a:r>
              <a:rPr lang="en-US" sz="1400" dirty="0">
                <a:effectLst/>
              </a:rPr>
              <a:t>logo</a:t>
            </a:r>
            <a:r>
              <a:rPr lang="en-US" sz="1400" dirty="0"/>
              <a:t> is the most famous logo in the world. </a:t>
            </a:r>
            <a:r>
              <a:rPr lang="en-US" sz="1400" dirty="0">
                <a:effectLst/>
              </a:rPr>
              <a:t>Unlike</a:t>
            </a:r>
            <a:r>
              <a:rPr lang="en-US" sz="1400" dirty="0"/>
              <a:t> any other famous commercial logo, it has not changed in 100 years!</a:t>
            </a:r>
            <a:endParaRPr lang="nb-NO" sz="1400" dirty="0"/>
          </a:p>
        </p:txBody>
      </p:sp>
      <p:sp>
        <p:nvSpPr>
          <p:cNvPr id="4" name="Date Placeholder 3">
            <a:extLst>
              <a:ext uri="{FF2B5EF4-FFF2-40B4-BE49-F238E27FC236}">
                <a16:creationId xmlns:a16="http://schemas.microsoft.com/office/drawing/2014/main" id="{826BE446-4FF4-4920-84ED-CFC55429B730}"/>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8F29187A-2B2A-45EC-A5E4-836CEEABB808}"/>
              </a:ext>
            </a:extLst>
          </p:cNvPr>
          <p:cNvSpPr>
            <a:spLocks noGrp="1"/>
          </p:cNvSpPr>
          <p:nvPr>
            <p:ph type="sldNum" sz="quarter" idx="11"/>
          </p:nvPr>
        </p:nvSpPr>
        <p:spPr/>
        <p:txBody>
          <a:bodyPr/>
          <a:lstStyle/>
          <a:p>
            <a:pPr>
              <a:defRPr/>
            </a:pPr>
            <a:fld id="{9E0A9333-9E0B-4DF0-8F36-C954ADEF39E4}" type="slidenum">
              <a:rPr lang="en-US" altLang="nb-NO" smtClean="0"/>
              <a:pPr>
                <a:defRPr/>
              </a:pPr>
              <a:t>14</a:t>
            </a:fld>
            <a:endParaRPr lang="en-US" altLang="nb-NO"/>
          </a:p>
        </p:txBody>
      </p:sp>
      <p:pic>
        <p:nvPicPr>
          <p:cNvPr id="6" name="Bilde 6">
            <a:extLst>
              <a:ext uri="{FF2B5EF4-FFF2-40B4-BE49-F238E27FC236}">
                <a16:creationId xmlns:a16="http://schemas.microsoft.com/office/drawing/2014/main" id="{57F2C0C1-CAE8-4794-B584-FE64657B2DBF}"/>
              </a:ext>
            </a:extLst>
          </p:cNvPr>
          <p:cNvPicPr>
            <a:picLocks noChangeAspect="1"/>
          </p:cNvPicPr>
          <p:nvPr/>
        </p:nvPicPr>
        <p:blipFill>
          <a:blip r:embed="rId3"/>
          <a:stretch>
            <a:fillRect/>
          </a:stretch>
        </p:blipFill>
        <p:spPr>
          <a:xfrm rot="20417499">
            <a:off x="196289" y="1258292"/>
            <a:ext cx="637248" cy="637248"/>
          </a:xfrm>
          <a:prstGeom prst="rect">
            <a:avLst/>
          </a:prstGeom>
        </p:spPr>
      </p:pic>
    </p:spTree>
    <p:extLst>
      <p:ext uri="{BB962C8B-B14F-4D97-AF65-F5344CB8AC3E}">
        <p14:creationId xmlns:p14="http://schemas.microsoft.com/office/powerpoint/2010/main" val="95003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9655-451C-4E74-B5A3-9E0AA410CD41}"/>
              </a:ext>
            </a:extLst>
          </p:cNvPr>
          <p:cNvSpPr>
            <a:spLocks noGrp="1"/>
          </p:cNvSpPr>
          <p:nvPr>
            <p:ph type="title"/>
          </p:nvPr>
        </p:nvSpPr>
        <p:spPr>
          <a:xfrm>
            <a:off x="935267" y="532976"/>
            <a:ext cx="7921625" cy="954088"/>
          </a:xfrm>
        </p:spPr>
        <p:txBody>
          <a:bodyPr/>
          <a:lstStyle/>
          <a:p>
            <a:r>
              <a:rPr lang="en-US" sz="2800" dirty="0"/>
              <a:t>Facilitate learning by asking open-ended questions</a:t>
            </a:r>
            <a:endParaRPr lang="nb-NO" dirty="0"/>
          </a:p>
        </p:txBody>
      </p:sp>
      <p:sp>
        <p:nvSpPr>
          <p:cNvPr id="4" name="Date Placeholder 3">
            <a:extLst>
              <a:ext uri="{FF2B5EF4-FFF2-40B4-BE49-F238E27FC236}">
                <a16:creationId xmlns:a16="http://schemas.microsoft.com/office/drawing/2014/main" id="{7ED6F45A-BE85-4A4B-BDFA-1DDAAE80451D}"/>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056B7B6D-D24D-4A08-82EA-83BEC48696D5}"/>
              </a:ext>
            </a:extLst>
          </p:cNvPr>
          <p:cNvSpPr>
            <a:spLocks noGrp="1"/>
          </p:cNvSpPr>
          <p:nvPr>
            <p:ph type="sldNum" sz="quarter" idx="11"/>
          </p:nvPr>
        </p:nvSpPr>
        <p:spPr/>
        <p:txBody>
          <a:bodyPr/>
          <a:lstStyle/>
          <a:p>
            <a:pPr>
              <a:defRPr/>
            </a:pPr>
            <a:fld id="{9E0A9333-9E0B-4DF0-8F36-C954ADEF39E4}" type="slidenum">
              <a:rPr lang="en-US" altLang="nb-NO" smtClean="0"/>
              <a:pPr>
                <a:defRPr/>
              </a:pPr>
              <a:t>15</a:t>
            </a:fld>
            <a:endParaRPr lang="en-US" altLang="nb-NO"/>
          </a:p>
        </p:txBody>
      </p:sp>
      <p:grpSp>
        <p:nvGrpSpPr>
          <p:cNvPr id="6" name="Group 5">
            <a:extLst>
              <a:ext uri="{FF2B5EF4-FFF2-40B4-BE49-F238E27FC236}">
                <a16:creationId xmlns:a16="http://schemas.microsoft.com/office/drawing/2014/main" id="{515F943E-0123-40EB-8BEA-4A8D62D2AE56}"/>
              </a:ext>
            </a:extLst>
          </p:cNvPr>
          <p:cNvGrpSpPr/>
          <p:nvPr/>
        </p:nvGrpSpPr>
        <p:grpSpPr>
          <a:xfrm>
            <a:off x="5076056" y="1201316"/>
            <a:ext cx="3898235" cy="3184273"/>
            <a:chOff x="3623097" y="1481387"/>
            <a:chExt cx="3898235" cy="3184273"/>
          </a:xfrm>
        </p:grpSpPr>
        <p:pic>
          <p:nvPicPr>
            <p:cNvPr id="7" name="Picture 6">
              <a:extLst>
                <a:ext uri="{FF2B5EF4-FFF2-40B4-BE49-F238E27FC236}">
                  <a16:creationId xmlns:a16="http://schemas.microsoft.com/office/drawing/2014/main" id="{E96FF40F-19A5-4672-A6F4-C4EFA46119A0}"/>
                </a:ext>
              </a:extLst>
            </p:cNvPr>
            <p:cNvPicPr>
              <a:picLocks noChangeAspect="1"/>
            </p:cNvPicPr>
            <p:nvPr/>
          </p:nvPicPr>
          <p:blipFill rotWithShape="1">
            <a:blip r:embed="rId3"/>
            <a:srcRect l="30954" t="16877" b="5186"/>
            <a:stretch/>
          </p:blipFill>
          <p:spPr>
            <a:xfrm>
              <a:off x="3635896" y="1633364"/>
              <a:ext cx="3393554" cy="2880320"/>
            </a:xfrm>
            <a:prstGeom prst="rect">
              <a:avLst/>
            </a:prstGeom>
          </p:spPr>
        </p:pic>
        <p:pic>
          <p:nvPicPr>
            <p:cNvPr id="8" name="Bilde 11">
              <a:extLst>
                <a:ext uri="{FF2B5EF4-FFF2-40B4-BE49-F238E27FC236}">
                  <a16:creationId xmlns:a16="http://schemas.microsoft.com/office/drawing/2014/main" id="{2A4F5E21-BACF-466A-902F-4FA810AB51D3}"/>
                </a:ext>
              </a:extLst>
            </p:cNvPr>
            <p:cNvPicPr>
              <a:picLocks noChangeAspect="1"/>
            </p:cNvPicPr>
            <p:nvPr/>
          </p:nvPicPr>
          <p:blipFill>
            <a:blip r:embed="rId4"/>
            <a:stretch>
              <a:fillRect/>
            </a:stretch>
          </p:blipFill>
          <p:spPr>
            <a:xfrm>
              <a:off x="3623097" y="1481387"/>
              <a:ext cx="3898235" cy="3184273"/>
            </a:xfrm>
            <a:prstGeom prst="rect">
              <a:avLst/>
            </a:prstGeom>
          </p:spPr>
        </p:pic>
      </p:grpSp>
      <p:sp>
        <p:nvSpPr>
          <p:cNvPr id="3" name="Content Placeholder 2">
            <a:extLst>
              <a:ext uri="{FF2B5EF4-FFF2-40B4-BE49-F238E27FC236}">
                <a16:creationId xmlns:a16="http://schemas.microsoft.com/office/drawing/2014/main" id="{235F8F05-F1EF-400B-A89B-1DF1EA88C449}"/>
              </a:ext>
            </a:extLst>
          </p:cNvPr>
          <p:cNvSpPr>
            <a:spLocks noGrp="1"/>
          </p:cNvSpPr>
          <p:nvPr>
            <p:ph idx="1"/>
          </p:nvPr>
        </p:nvSpPr>
        <p:spPr>
          <a:xfrm>
            <a:off x="920824" y="1705372"/>
            <a:ext cx="4971727" cy="4299062"/>
          </a:xfrm>
        </p:spPr>
        <p:txBody>
          <a:bodyPr/>
          <a:lstStyle/>
          <a:p>
            <a:pPr marL="0" indent="0">
              <a:spcBef>
                <a:spcPts val="0"/>
              </a:spcBef>
              <a:buNone/>
            </a:pPr>
            <a:r>
              <a:rPr lang="en-US" sz="1400" dirty="0"/>
              <a:t>Plan your questions - goals and a sequence of related questions. </a:t>
            </a:r>
          </a:p>
          <a:p>
            <a:pPr marL="0" indent="0">
              <a:spcBef>
                <a:spcPts val="0"/>
              </a:spcBef>
              <a:buNone/>
            </a:pPr>
            <a:endParaRPr lang="en-US" sz="1400" dirty="0"/>
          </a:p>
          <a:p>
            <a:pPr marL="0" indent="0">
              <a:spcBef>
                <a:spcPts val="0"/>
              </a:spcBef>
              <a:buNone/>
            </a:pPr>
            <a:r>
              <a:rPr lang="en-US" sz="1400" dirty="0"/>
              <a:t>Know your purpose - questions should elicit thinking and promote discussion.</a:t>
            </a:r>
          </a:p>
          <a:p>
            <a:pPr marL="0" indent="0">
              <a:spcBef>
                <a:spcPts val="0"/>
              </a:spcBef>
              <a:buNone/>
            </a:pPr>
            <a:endParaRPr lang="en-US" sz="1400" dirty="0"/>
          </a:p>
          <a:p>
            <a:pPr marL="0" indent="0">
              <a:spcBef>
                <a:spcPts val="0"/>
              </a:spcBef>
              <a:buNone/>
            </a:pPr>
            <a:r>
              <a:rPr lang="en-US" sz="1400" dirty="0"/>
              <a:t>Open conversation - open-ended questions invite the students to reflect. “What do you like best about this text?” generates more discussion than “Do you like this text?” Another tactic is to ask a question in the declarative format  “Tell us about this paragraph.”</a:t>
            </a:r>
          </a:p>
          <a:p>
            <a:pPr marL="0" indent="0">
              <a:spcBef>
                <a:spcPts val="0"/>
              </a:spcBef>
              <a:buNone/>
            </a:pPr>
            <a:endParaRPr lang="en-US" sz="1400" dirty="0"/>
          </a:p>
          <a:p>
            <a:pPr marL="0" indent="0">
              <a:spcBef>
                <a:spcPts val="0"/>
              </a:spcBef>
              <a:buNone/>
            </a:pPr>
            <a:r>
              <a:rPr lang="en-US" sz="1400" dirty="0"/>
              <a:t>Don’t interrupt. Listen to the full answer to your question. </a:t>
            </a:r>
          </a:p>
          <a:p>
            <a:pPr marL="0" indent="0">
              <a:spcBef>
                <a:spcPts val="0"/>
              </a:spcBef>
              <a:buNone/>
            </a:pPr>
            <a:endParaRPr lang="en-US" sz="1400" dirty="0"/>
          </a:p>
          <a:p>
            <a:pPr marL="0" indent="0">
              <a:spcBef>
                <a:spcPts val="0"/>
              </a:spcBef>
              <a:buNone/>
            </a:pPr>
            <a:r>
              <a:rPr lang="en-US" sz="1400" dirty="0"/>
              <a:t>Transition naturally. Use something in the answer to frame your next question.</a:t>
            </a:r>
            <a:endParaRPr lang="nb-NO" sz="1400" dirty="0"/>
          </a:p>
          <a:p>
            <a:pPr marL="0" indent="0">
              <a:spcBef>
                <a:spcPts val="0"/>
              </a:spcBef>
              <a:buNone/>
            </a:pPr>
            <a:endParaRPr lang="nb-NO" sz="1400" dirty="0"/>
          </a:p>
        </p:txBody>
      </p:sp>
    </p:spTree>
    <p:extLst>
      <p:ext uri="{BB962C8B-B14F-4D97-AF65-F5344CB8AC3E}">
        <p14:creationId xmlns:p14="http://schemas.microsoft.com/office/powerpoint/2010/main" val="51663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5">
            <a:extLst>
              <a:ext uri="{FF2B5EF4-FFF2-40B4-BE49-F238E27FC236}">
                <a16:creationId xmlns:a16="http://schemas.microsoft.com/office/drawing/2014/main" id="{F52330D3-FA89-42CC-88C7-E2AD4D01CD45}"/>
              </a:ext>
            </a:extLst>
          </p:cNvPr>
          <p:cNvPicPr>
            <a:picLocks noChangeAspect="1"/>
          </p:cNvPicPr>
          <p:nvPr/>
        </p:nvPicPr>
        <p:blipFill>
          <a:blip r:embed="rId3"/>
          <a:stretch>
            <a:fillRect/>
          </a:stretch>
        </p:blipFill>
        <p:spPr>
          <a:xfrm rot="20280029">
            <a:off x="5853872" y="2622405"/>
            <a:ext cx="2904353" cy="2581647"/>
          </a:xfrm>
          <a:prstGeom prst="rect">
            <a:avLst/>
          </a:prstGeom>
        </p:spPr>
      </p:pic>
      <p:pic>
        <p:nvPicPr>
          <p:cNvPr id="12" name="Bilde 17">
            <a:extLst>
              <a:ext uri="{FF2B5EF4-FFF2-40B4-BE49-F238E27FC236}">
                <a16:creationId xmlns:a16="http://schemas.microsoft.com/office/drawing/2014/main" id="{B739BAE9-CB01-4033-AF18-C12F8B100CF1}"/>
              </a:ext>
            </a:extLst>
          </p:cNvPr>
          <p:cNvPicPr>
            <a:picLocks noChangeAspect="1"/>
          </p:cNvPicPr>
          <p:nvPr/>
        </p:nvPicPr>
        <p:blipFill>
          <a:blip r:embed="rId4"/>
          <a:stretch>
            <a:fillRect/>
          </a:stretch>
        </p:blipFill>
        <p:spPr>
          <a:xfrm rot="1176720">
            <a:off x="2638641" y="1194879"/>
            <a:ext cx="3249329" cy="2654214"/>
          </a:xfrm>
          <a:prstGeom prst="rect">
            <a:avLst/>
          </a:prstGeom>
        </p:spPr>
      </p:pic>
      <p:sp>
        <p:nvSpPr>
          <p:cNvPr id="4" name="Date Placeholder 3">
            <a:extLst>
              <a:ext uri="{FF2B5EF4-FFF2-40B4-BE49-F238E27FC236}">
                <a16:creationId xmlns:a16="http://schemas.microsoft.com/office/drawing/2014/main" id="{9AECFFBB-7B32-4BED-9900-315BFF7C3020}"/>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9839B01E-1384-4359-A7F1-04266F2DA55E}"/>
              </a:ext>
            </a:extLst>
          </p:cNvPr>
          <p:cNvSpPr>
            <a:spLocks noGrp="1"/>
          </p:cNvSpPr>
          <p:nvPr>
            <p:ph type="sldNum" sz="quarter" idx="11"/>
          </p:nvPr>
        </p:nvSpPr>
        <p:spPr/>
        <p:txBody>
          <a:bodyPr/>
          <a:lstStyle/>
          <a:p>
            <a:pPr>
              <a:defRPr/>
            </a:pPr>
            <a:fld id="{9E0A9333-9E0B-4DF0-8F36-C954ADEF39E4}" type="slidenum">
              <a:rPr lang="en-US" altLang="nb-NO" smtClean="0"/>
              <a:pPr>
                <a:defRPr/>
              </a:pPr>
              <a:t>16</a:t>
            </a:fld>
            <a:endParaRPr lang="en-US" altLang="nb-NO"/>
          </a:p>
        </p:txBody>
      </p:sp>
      <p:sp>
        <p:nvSpPr>
          <p:cNvPr id="15" name="TextBox 14">
            <a:extLst>
              <a:ext uri="{FF2B5EF4-FFF2-40B4-BE49-F238E27FC236}">
                <a16:creationId xmlns:a16="http://schemas.microsoft.com/office/drawing/2014/main" id="{C5A7EA09-4C61-4AE4-92BC-1F7958654C5E}"/>
              </a:ext>
            </a:extLst>
          </p:cNvPr>
          <p:cNvSpPr txBox="1"/>
          <p:nvPr/>
        </p:nvSpPr>
        <p:spPr>
          <a:xfrm>
            <a:off x="3435052" y="1765772"/>
            <a:ext cx="1841314" cy="1600438"/>
          </a:xfrm>
          <a:prstGeom prst="rect">
            <a:avLst/>
          </a:prstGeom>
          <a:noFill/>
        </p:spPr>
        <p:txBody>
          <a:bodyPr wrap="square" rtlCol="0">
            <a:spAutoFit/>
          </a:bodyPr>
          <a:lstStyle/>
          <a:p>
            <a:r>
              <a:rPr lang="en-US" sz="1400" b="1" dirty="0"/>
              <a:t>Objective</a:t>
            </a:r>
            <a:r>
              <a:rPr lang="en-US" sz="1400" dirty="0"/>
              <a:t>:</a:t>
            </a:r>
          </a:p>
          <a:p>
            <a:r>
              <a:rPr lang="en-US" sz="1400" dirty="0"/>
              <a:t>Improve learning</a:t>
            </a:r>
          </a:p>
          <a:p>
            <a:r>
              <a:rPr lang="en-US" sz="1400" dirty="0"/>
              <a:t>Elicit thinking, reasoning</a:t>
            </a:r>
          </a:p>
          <a:p>
            <a:r>
              <a:rPr lang="en-US" sz="1400" dirty="0"/>
              <a:t>Facilitate discussion and </a:t>
            </a:r>
          </a:p>
          <a:p>
            <a:r>
              <a:rPr lang="en-US" sz="1400" dirty="0"/>
              <a:t>expression of ideas</a:t>
            </a:r>
            <a:endParaRPr lang="nb-NO" sz="1400" dirty="0"/>
          </a:p>
        </p:txBody>
      </p:sp>
      <p:pic>
        <p:nvPicPr>
          <p:cNvPr id="10" name="Bilde 11">
            <a:extLst>
              <a:ext uri="{FF2B5EF4-FFF2-40B4-BE49-F238E27FC236}">
                <a16:creationId xmlns:a16="http://schemas.microsoft.com/office/drawing/2014/main" id="{C5A73100-EA27-4315-A877-9B4974CEDF7D}"/>
              </a:ext>
            </a:extLst>
          </p:cNvPr>
          <p:cNvPicPr>
            <a:picLocks noChangeAspect="1"/>
          </p:cNvPicPr>
          <p:nvPr/>
        </p:nvPicPr>
        <p:blipFill>
          <a:blip r:embed="rId5"/>
          <a:stretch>
            <a:fillRect/>
          </a:stretch>
        </p:blipFill>
        <p:spPr>
          <a:xfrm rot="3409026">
            <a:off x="350718" y="2781879"/>
            <a:ext cx="2671723" cy="2283221"/>
          </a:xfrm>
          <a:prstGeom prst="rect">
            <a:avLst/>
          </a:prstGeom>
        </p:spPr>
      </p:pic>
      <p:sp>
        <p:nvSpPr>
          <p:cNvPr id="2" name="Title 1">
            <a:extLst>
              <a:ext uri="{FF2B5EF4-FFF2-40B4-BE49-F238E27FC236}">
                <a16:creationId xmlns:a16="http://schemas.microsoft.com/office/drawing/2014/main" id="{6D54F7FA-45EF-4E20-823E-6D54270B1CEA}"/>
              </a:ext>
            </a:extLst>
          </p:cNvPr>
          <p:cNvSpPr>
            <a:spLocks noGrp="1"/>
          </p:cNvSpPr>
          <p:nvPr>
            <p:ph type="title"/>
          </p:nvPr>
        </p:nvSpPr>
        <p:spPr/>
        <p:txBody>
          <a:bodyPr/>
          <a:lstStyle/>
          <a:p>
            <a:r>
              <a:rPr lang="en-US" dirty="0"/>
              <a:t>The Learning Assistant Experience</a:t>
            </a:r>
            <a:endParaRPr lang="nb-NO" dirty="0"/>
          </a:p>
        </p:txBody>
      </p:sp>
      <p:sp>
        <p:nvSpPr>
          <p:cNvPr id="16" name="TextBox 15">
            <a:extLst>
              <a:ext uri="{FF2B5EF4-FFF2-40B4-BE49-F238E27FC236}">
                <a16:creationId xmlns:a16="http://schemas.microsoft.com/office/drawing/2014/main" id="{D90A6495-C426-4AC7-AE32-00F3B81383C6}"/>
              </a:ext>
            </a:extLst>
          </p:cNvPr>
          <p:cNvSpPr txBox="1"/>
          <p:nvPr/>
        </p:nvSpPr>
        <p:spPr>
          <a:xfrm>
            <a:off x="6689571" y="3001516"/>
            <a:ext cx="2150080" cy="1600438"/>
          </a:xfrm>
          <a:prstGeom prst="rect">
            <a:avLst/>
          </a:prstGeom>
          <a:noFill/>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a:cs typeface="ヒラギノ角ゴ Pro W3" charset="-128"/>
              </a:rPr>
              <a:t>Tools</a:t>
            </a:r>
            <a:r>
              <a:rPr kumimoji="0" lang="en-US" sz="1400" b="1" i="0" u="none" strike="noStrike" cap="none" normalizeH="0" baseline="0" dirty="0">
                <a:ln>
                  <a:noFill/>
                </a:ln>
                <a:solidFill>
                  <a:schemeClr val="tx1"/>
                </a:solidFill>
                <a:effectLst/>
                <a:latin typeface="Arial" charset="0"/>
                <a:ea typeface="ヒラギノ角ゴ Pro W3" charset="-128"/>
                <a:cs typeface="ヒラギノ角ゴ Pro W3" charset="-128"/>
              </a:rPr>
              <a: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cs typeface="ヒラギノ角ゴ Pro W3" charset="-128"/>
              </a:rPr>
              <a:t>Questioning strategies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cs typeface="ヒラギノ角ゴ Pro W3" charset="-128"/>
              </a:rPr>
              <a:t>Group discussion</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cs typeface="ヒラギノ角ゴ Pro W3" charset="-128"/>
              </a:rPr>
              <a:t>Group work</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cs typeface="ヒラギノ角ゴ Pro W3" charset="-128"/>
              </a:rPr>
              <a:t>Learning strategies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cs typeface="ヒラギノ角ゴ Pro W3" charset="-128"/>
              </a:rPr>
              <a:t>Identification of goals and needs</a:t>
            </a:r>
          </a:p>
        </p:txBody>
      </p:sp>
      <p:sp>
        <p:nvSpPr>
          <p:cNvPr id="17" name="TextBox 16">
            <a:extLst>
              <a:ext uri="{FF2B5EF4-FFF2-40B4-BE49-F238E27FC236}">
                <a16:creationId xmlns:a16="http://schemas.microsoft.com/office/drawing/2014/main" id="{F38013FC-0E06-4EC7-9D20-8B1F128C0D0C}"/>
              </a:ext>
            </a:extLst>
          </p:cNvPr>
          <p:cNvSpPr txBox="1"/>
          <p:nvPr/>
        </p:nvSpPr>
        <p:spPr>
          <a:xfrm>
            <a:off x="550975" y="3398343"/>
            <a:ext cx="2361456" cy="954107"/>
          </a:xfrm>
          <a:prstGeom prst="rect">
            <a:avLst/>
          </a:prstGeom>
          <a:noFill/>
        </p:spPr>
        <p:txBody>
          <a:bodyPr wrap="square">
            <a:spAutoFit/>
          </a:bodyPr>
          <a:lstStyle/>
          <a:p>
            <a:r>
              <a:rPr lang="en-US" sz="1400" b="1" dirty="0"/>
              <a:t>Content:</a:t>
            </a:r>
          </a:p>
          <a:p>
            <a:r>
              <a:rPr lang="en-US" sz="1400" dirty="0"/>
              <a:t>Reflect on past week</a:t>
            </a:r>
          </a:p>
          <a:p>
            <a:r>
              <a:rPr lang="en-US" sz="1400" dirty="0"/>
              <a:t>Prepare for next week</a:t>
            </a:r>
          </a:p>
          <a:p>
            <a:r>
              <a:rPr lang="en-US" sz="1400" dirty="0"/>
              <a:t>Work through materials</a:t>
            </a:r>
          </a:p>
        </p:txBody>
      </p:sp>
    </p:spTree>
    <p:extLst>
      <p:ext uri="{BB962C8B-B14F-4D97-AF65-F5344CB8AC3E}">
        <p14:creationId xmlns:p14="http://schemas.microsoft.com/office/powerpoint/2010/main" val="42387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E1F5-D838-470E-8662-8A1BA9178E3B}"/>
              </a:ext>
            </a:extLst>
          </p:cNvPr>
          <p:cNvSpPr>
            <a:spLocks noGrp="1"/>
          </p:cNvSpPr>
          <p:nvPr>
            <p:ph type="title"/>
          </p:nvPr>
        </p:nvSpPr>
        <p:spPr/>
        <p:txBody>
          <a:bodyPr/>
          <a:lstStyle/>
          <a:p>
            <a:r>
              <a:rPr lang="en-US" dirty="0"/>
              <a:t>Plan your first meeting</a:t>
            </a:r>
            <a:endParaRPr lang="nb-NO" dirty="0"/>
          </a:p>
        </p:txBody>
      </p:sp>
      <p:sp>
        <p:nvSpPr>
          <p:cNvPr id="3" name="Content Placeholder 2">
            <a:extLst>
              <a:ext uri="{FF2B5EF4-FFF2-40B4-BE49-F238E27FC236}">
                <a16:creationId xmlns:a16="http://schemas.microsoft.com/office/drawing/2014/main" id="{07E2063B-FB13-47AB-B0B3-1403E33959D2}"/>
              </a:ext>
            </a:extLst>
          </p:cNvPr>
          <p:cNvSpPr>
            <a:spLocks noGrp="1"/>
          </p:cNvSpPr>
          <p:nvPr>
            <p:ph idx="1"/>
          </p:nvPr>
        </p:nvSpPr>
        <p:spPr/>
        <p:txBody>
          <a:bodyPr/>
          <a:lstStyle/>
          <a:p>
            <a:pPr marL="0" indent="0">
              <a:buNone/>
            </a:pPr>
            <a:r>
              <a:rPr lang="en-US" dirty="0"/>
              <a:t>Introduce yourself. </a:t>
            </a:r>
          </a:p>
          <a:p>
            <a:pPr marL="0" indent="0">
              <a:buNone/>
            </a:pPr>
            <a:r>
              <a:rPr lang="en-US" dirty="0"/>
              <a:t>Your study program and academic interests. </a:t>
            </a:r>
          </a:p>
          <a:p>
            <a:pPr marL="0" indent="0">
              <a:buNone/>
            </a:pPr>
            <a:r>
              <a:rPr lang="en-US" dirty="0"/>
              <a:t>Why you said yes to being LA and how your skills contribute to the task. </a:t>
            </a:r>
          </a:p>
          <a:p>
            <a:pPr marL="0" indent="0">
              <a:buNone/>
            </a:pPr>
            <a:r>
              <a:rPr lang="en-US" dirty="0"/>
              <a:t>Everyone introduces themselves.</a:t>
            </a:r>
          </a:p>
          <a:p>
            <a:pPr marL="0" indent="0">
              <a:buNone/>
            </a:pPr>
            <a:r>
              <a:rPr lang="en-US" dirty="0"/>
              <a:t>Your role as a learning assistant.</a:t>
            </a:r>
          </a:p>
          <a:p>
            <a:pPr marL="0" indent="0">
              <a:buNone/>
            </a:pPr>
            <a:r>
              <a:rPr lang="en-US" dirty="0"/>
              <a:t>Ask the students what are their expectations for the semester.</a:t>
            </a:r>
          </a:p>
        </p:txBody>
      </p:sp>
      <p:sp>
        <p:nvSpPr>
          <p:cNvPr id="4" name="Date Placeholder 3">
            <a:extLst>
              <a:ext uri="{FF2B5EF4-FFF2-40B4-BE49-F238E27FC236}">
                <a16:creationId xmlns:a16="http://schemas.microsoft.com/office/drawing/2014/main" id="{7216E85C-B098-476C-922C-18CDDAD603F3}"/>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109C3CAC-8923-47C2-BE98-16C0E23E8259}"/>
              </a:ext>
            </a:extLst>
          </p:cNvPr>
          <p:cNvSpPr>
            <a:spLocks noGrp="1"/>
          </p:cNvSpPr>
          <p:nvPr>
            <p:ph type="sldNum" sz="quarter" idx="11"/>
          </p:nvPr>
        </p:nvSpPr>
        <p:spPr/>
        <p:txBody>
          <a:bodyPr/>
          <a:lstStyle/>
          <a:p>
            <a:pPr>
              <a:defRPr/>
            </a:pPr>
            <a:fld id="{9E0A9333-9E0B-4DF0-8F36-C954ADEF39E4}" type="slidenum">
              <a:rPr lang="en-US" altLang="nb-NO" smtClean="0"/>
              <a:pPr>
                <a:defRPr/>
              </a:pPr>
              <a:t>17</a:t>
            </a:fld>
            <a:endParaRPr lang="en-US" altLang="nb-NO"/>
          </a:p>
        </p:txBody>
      </p:sp>
      <p:pic>
        <p:nvPicPr>
          <p:cNvPr id="6" name="Bilde 6">
            <a:extLst>
              <a:ext uri="{FF2B5EF4-FFF2-40B4-BE49-F238E27FC236}">
                <a16:creationId xmlns:a16="http://schemas.microsoft.com/office/drawing/2014/main" id="{EC36D84C-0C37-44D0-BB76-D915784B6DAD}"/>
              </a:ext>
            </a:extLst>
          </p:cNvPr>
          <p:cNvPicPr>
            <a:picLocks noChangeAspect="1"/>
          </p:cNvPicPr>
          <p:nvPr/>
        </p:nvPicPr>
        <p:blipFill>
          <a:blip r:embed="rId3"/>
          <a:stretch>
            <a:fillRect/>
          </a:stretch>
        </p:blipFill>
        <p:spPr>
          <a:xfrm rot="20417499">
            <a:off x="88785" y="1078376"/>
            <a:ext cx="637248" cy="637248"/>
          </a:xfrm>
          <a:prstGeom prst="rect">
            <a:avLst/>
          </a:prstGeom>
        </p:spPr>
      </p:pic>
    </p:spTree>
    <p:extLst>
      <p:ext uri="{BB962C8B-B14F-4D97-AF65-F5344CB8AC3E}">
        <p14:creationId xmlns:p14="http://schemas.microsoft.com/office/powerpoint/2010/main" val="27321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E07BB3-7B28-4123-97E8-5537101C3519}"/>
              </a:ext>
            </a:extLst>
          </p:cNvPr>
          <p:cNvPicPr>
            <a:picLocks noChangeAspect="1"/>
          </p:cNvPicPr>
          <p:nvPr/>
        </p:nvPicPr>
        <p:blipFill>
          <a:blip r:embed="rId3"/>
          <a:stretch>
            <a:fillRect/>
          </a:stretch>
        </p:blipFill>
        <p:spPr>
          <a:xfrm rot="20771475">
            <a:off x="1718460" y="432113"/>
            <a:ext cx="1395762" cy="1409720"/>
          </a:xfrm>
          <a:prstGeom prst="rect">
            <a:avLst/>
          </a:prstGeom>
        </p:spPr>
      </p:pic>
      <p:sp>
        <p:nvSpPr>
          <p:cNvPr id="3" name="Content Placeholder 2">
            <a:extLst>
              <a:ext uri="{FF2B5EF4-FFF2-40B4-BE49-F238E27FC236}">
                <a16:creationId xmlns:a16="http://schemas.microsoft.com/office/drawing/2014/main" id="{807789A0-F670-4BED-AC6F-02D46C436521}"/>
              </a:ext>
            </a:extLst>
          </p:cNvPr>
          <p:cNvSpPr>
            <a:spLocks noGrp="1"/>
          </p:cNvSpPr>
          <p:nvPr>
            <p:ph idx="1"/>
          </p:nvPr>
        </p:nvSpPr>
        <p:spPr>
          <a:xfrm>
            <a:off x="609600" y="1656068"/>
            <a:ext cx="7924800" cy="3429000"/>
          </a:xfrm>
        </p:spPr>
        <p:txBody>
          <a:bodyPr/>
          <a:lstStyle/>
          <a:p>
            <a:pPr marL="0" indent="0">
              <a:buNone/>
            </a:pPr>
            <a:r>
              <a:rPr lang="en-US" sz="1400" b="1" dirty="0"/>
              <a:t>Some tasks:</a:t>
            </a:r>
          </a:p>
          <a:p>
            <a:r>
              <a:rPr lang="en-US" sz="1400" dirty="0"/>
              <a:t>Help the students to find the answers themselves, ask new questions, discuss the syllabus. </a:t>
            </a:r>
          </a:p>
          <a:p>
            <a:r>
              <a:rPr lang="en-US" sz="1400" dirty="0"/>
              <a:t>Teach them learning strategies, both to make them aware of how they learn the subject and to strengthen the students' academic benefits. </a:t>
            </a:r>
          </a:p>
          <a:p>
            <a:r>
              <a:rPr lang="en-US" sz="1400" dirty="0"/>
              <a:t>Help students to decide what they want to achieve and develop strategies to achieve the goal.</a:t>
            </a:r>
          </a:p>
          <a:p>
            <a:r>
              <a:rPr lang="en-US" sz="1400" dirty="0"/>
              <a:t>Help students to identify needs and implement measures to address the needs. </a:t>
            </a:r>
          </a:p>
          <a:p>
            <a:r>
              <a:rPr lang="en-US" sz="1400" dirty="0"/>
              <a:t>Encourage students to plan for the week and to share individual plans for the week. </a:t>
            </a:r>
          </a:p>
          <a:p>
            <a:r>
              <a:rPr lang="en-US" sz="1400" dirty="0"/>
              <a:t>Conduct conversations and ask students questions to create reflection on the work process and encourage students to talk about what is going well and what is not going well, how the plan can be adjusted or whether it should be planned differently. </a:t>
            </a:r>
          </a:p>
          <a:p>
            <a:r>
              <a:rPr lang="en-US" sz="1400" dirty="0"/>
              <a:t>Gain access to Canvas and the timetable. </a:t>
            </a:r>
          </a:p>
          <a:p>
            <a:r>
              <a:rPr lang="en-US" sz="1400" dirty="0"/>
              <a:t>Be updated on the curriculum and on the activities every week. </a:t>
            </a:r>
          </a:p>
          <a:p>
            <a:r>
              <a:rPr lang="en-US" sz="1400" dirty="0"/>
              <a:t>Establish good contact with the teacher.</a:t>
            </a:r>
          </a:p>
          <a:p>
            <a:endParaRPr lang="nb-NO" sz="1400" dirty="0"/>
          </a:p>
        </p:txBody>
      </p:sp>
      <p:sp>
        <p:nvSpPr>
          <p:cNvPr id="4" name="Date Placeholder 3">
            <a:extLst>
              <a:ext uri="{FF2B5EF4-FFF2-40B4-BE49-F238E27FC236}">
                <a16:creationId xmlns:a16="http://schemas.microsoft.com/office/drawing/2014/main" id="{DA8C2B06-B01D-496D-A1FF-A9793266E02B}"/>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dirty="0"/>
          </a:p>
        </p:txBody>
      </p:sp>
      <p:sp>
        <p:nvSpPr>
          <p:cNvPr id="5" name="Slide Number Placeholder 4">
            <a:extLst>
              <a:ext uri="{FF2B5EF4-FFF2-40B4-BE49-F238E27FC236}">
                <a16:creationId xmlns:a16="http://schemas.microsoft.com/office/drawing/2014/main" id="{AB490824-318B-4DB4-887E-02470B649CB5}"/>
              </a:ext>
            </a:extLst>
          </p:cNvPr>
          <p:cNvSpPr>
            <a:spLocks noGrp="1"/>
          </p:cNvSpPr>
          <p:nvPr>
            <p:ph type="sldNum" sz="quarter" idx="11"/>
          </p:nvPr>
        </p:nvSpPr>
        <p:spPr/>
        <p:txBody>
          <a:bodyPr/>
          <a:lstStyle/>
          <a:p>
            <a:pPr>
              <a:defRPr/>
            </a:pPr>
            <a:fld id="{9E0A9333-9E0B-4DF0-8F36-C954ADEF39E4}" type="slidenum">
              <a:rPr lang="en-US" altLang="nb-NO" smtClean="0"/>
              <a:pPr>
                <a:defRPr/>
              </a:pPr>
              <a:t>18</a:t>
            </a:fld>
            <a:endParaRPr lang="en-US" altLang="nb-NO"/>
          </a:p>
        </p:txBody>
      </p:sp>
    </p:spTree>
    <p:extLst>
      <p:ext uri="{BB962C8B-B14F-4D97-AF65-F5344CB8AC3E}">
        <p14:creationId xmlns:p14="http://schemas.microsoft.com/office/powerpoint/2010/main" val="355119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545BD-D491-4C64-B938-E4BF0E9BA324}"/>
              </a:ext>
            </a:extLst>
          </p:cNvPr>
          <p:cNvSpPr>
            <a:spLocks noGrp="1"/>
          </p:cNvSpPr>
          <p:nvPr>
            <p:ph idx="1"/>
          </p:nvPr>
        </p:nvSpPr>
        <p:spPr>
          <a:xfrm>
            <a:off x="899592" y="913284"/>
            <a:ext cx="7924800" cy="4176464"/>
          </a:xfrm>
        </p:spPr>
        <p:txBody>
          <a:bodyPr/>
          <a:lstStyle/>
          <a:p>
            <a:pPr marL="0" indent="0">
              <a:buNone/>
            </a:pPr>
            <a:r>
              <a:rPr lang="en-US" sz="1400" b="1" dirty="0"/>
              <a:t>Example of a meeting with the students:</a:t>
            </a:r>
          </a:p>
          <a:p>
            <a:pPr marL="0" indent="0">
              <a:buNone/>
            </a:pPr>
            <a:endParaRPr lang="en-US" sz="1400" b="1" dirty="0"/>
          </a:p>
          <a:p>
            <a:pPr marL="0" indent="0">
              <a:buNone/>
            </a:pPr>
            <a:r>
              <a:rPr lang="en-US" sz="1400" dirty="0"/>
              <a:t>• Ask about what has gone well and what has not gone well. If something has not gone so well, you can follow up by asking what the reasons may be. </a:t>
            </a:r>
          </a:p>
          <a:p>
            <a:pPr marL="0" indent="0">
              <a:buNone/>
            </a:pPr>
            <a:endParaRPr lang="en-US" sz="1400" dirty="0"/>
          </a:p>
          <a:p>
            <a:pPr marL="0" indent="0">
              <a:buNone/>
            </a:pPr>
            <a:r>
              <a:rPr lang="en-US" sz="1400" dirty="0"/>
              <a:t>• Academic reasons - Work with the problem, the essay, text, the exercises, etc.</a:t>
            </a:r>
          </a:p>
          <a:p>
            <a:pPr marL="0" indent="0">
              <a:buNone/>
            </a:pPr>
            <a:endParaRPr lang="en-US" sz="1400" dirty="0"/>
          </a:p>
          <a:p>
            <a:pPr marL="0" indent="0">
              <a:buNone/>
            </a:pPr>
            <a:r>
              <a:rPr lang="en-US" sz="1400" dirty="0"/>
              <a:t>• Reasons related to the work process - ask the students if they plan the week for reading and how is the plan. Help them adjust the plan or make a plan (reading before lecture, after lecture, every morning, after training, etc.). Ask about what the students want to achieve and how much they want to get involved.</a:t>
            </a:r>
          </a:p>
          <a:p>
            <a:pPr marL="0" indent="0">
              <a:buNone/>
            </a:pPr>
            <a:endParaRPr lang="en-US" sz="1400" dirty="0"/>
          </a:p>
          <a:p>
            <a:pPr marL="0" indent="0">
              <a:buNone/>
            </a:pPr>
            <a:r>
              <a:rPr lang="en-US" sz="1400" dirty="0"/>
              <a:t>• Choose an item from the curriculum, an essay, text, exercises, etc., from the week in question, the previous week or the following week, and work through it with the students. You can suggest where they can get additional information.</a:t>
            </a:r>
          </a:p>
          <a:p>
            <a:pPr marL="0" indent="0">
              <a:buNone/>
            </a:pPr>
            <a:endParaRPr lang="nb-NO" sz="1400" dirty="0"/>
          </a:p>
        </p:txBody>
      </p:sp>
      <p:sp>
        <p:nvSpPr>
          <p:cNvPr id="4" name="Date Placeholder 3">
            <a:extLst>
              <a:ext uri="{FF2B5EF4-FFF2-40B4-BE49-F238E27FC236}">
                <a16:creationId xmlns:a16="http://schemas.microsoft.com/office/drawing/2014/main" id="{99E86D5D-064C-4766-ACF3-2BD9889E6803}"/>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BB65ABE1-EFFC-4BE2-9D17-90BE3B992454}"/>
              </a:ext>
            </a:extLst>
          </p:cNvPr>
          <p:cNvSpPr>
            <a:spLocks noGrp="1"/>
          </p:cNvSpPr>
          <p:nvPr>
            <p:ph type="sldNum" sz="quarter" idx="11"/>
          </p:nvPr>
        </p:nvSpPr>
        <p:spPr/>
        <p:txBody>
          <a:bodyPr/>
          <a:lstStyle/>
          <a:p>
            <a:pPr>
              <a:defRPr/>
            </a:pPr>
            <a:fld id="{9E0A9333-9E0B-4DF0-8F36-C954ADEF39E4}" type="slidenum">
              <a:rPr lang="en-US" altLang="nb-NO" smtClean="0"/>
              <a:pPr>
                <a:defRPr/>
              </a:pPr>
              <a:t>19</a:t>
            </a:fld>
            <a:endParaRPr lang="en-US" altLang="nb-NO"/>
          </a:p>
        </p:txBody>
      </p:sp>
    </p:spTree>
    <p:extLst>
      <p:ext uri="{BB962C8B-B14F-4D97-AF65-F5344CB8AC3E}">
        <p14:creationId xmlns:p14="http://schemas.microsoft.com/office/powerpoint/2010/main" val="406743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4029-45B2-471F-9BD1-DB79013AC43C}"/>
              </a:ext>
            </a:extLst>
          </p:cNvPr>
          <p:cNvSpPr>
            <a:spLocks noGrp="1"/>
          </p:cNvSpPr>
          <p:nvPr>
            <p:ph type="title"/>
          </p:nvPr>
        </p:nvSpPr>
        <p:spPr>
          <a:xfrm>
            <a:off x="3533149" y="940296"/>
            <a:ext cx="7921625" cy="954088"/>
          </a:xfrm>
        </p:spPr>
        <p:txBody>
          <a:bodyPr/>
          <a:lstStyle/>
          <a:p>
            <a:r>
              <a:rPr lang="en-US" dirty="0"/>
              <a:t>Who am I?</a:t>
            </a:r>
            <a:endParaRPr lang="nb-NO" dirty="0"/>
          </a:p>
        </p:txBody>
      </p:sp>
      <p:sp>
        <p:nvSpPr>
          <p:cNvPr id="4" name="Date Placeholder 3">
            <a:extLst>
              <a:ext uri="{FF2B5EF4-FFF2-40B4-BE49-F238E27FC236}">
                <a16:creationId xmlns:a16="http://schemas.microsoft.com/office/drawing/2014/main" id="{CC5B1D55-23EA-42E3-B4F6-5463A4F10F41}"/>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967AD20F-39E6-42CE-B590-18BDB87AFF66}"/>
              </a:ext>
            </a:extLst>
          </p:cNvPr>
          <p:cNvSpPr>
            <a:spLocks noGrp="1"/>
          </p:cNvSpPr>
          <p:nvPr>
            <p:ph type="sldNum" sz="quarter" idx="11"/>
          </p:nvPr>
        </p:nvSpPr>
        <p:spPr/>
        <p:txBody>
          <a:bodyPr/>
          <a:lstStyle/>
          <a:p>
            <a:pPr>
              <a:defRPr/>
            </a:pPr>
            <a:fld id="{9E0A9333-9E0B-4DF0-8F36-C954ADEF39E4}" type="slidenum">
              <a:rPr lang="en-US" altLang="nb-NO" smtClean="0"/>
              <a:pPr>
                <a:defRPr/>
              </a:pPr>
              <a:t>3</a:t>
            </a:fld>
            <a:endParaRPr lang="en-US" altLang="nb-NO"/>
          </a:p>
        </p:txBody>
      </p:sp>
      <p:sp>
        <p:nvSpPr>
          <p:cNvPr id="16" name="Content Placeholder 15">
            <a:extLst>
              <a:ext uri="{FF2B5EF4-FFF2-40B4-BE49-F238E27FC236}">
                <a16:creationId xmlns:a16="http://schemas.microsoft.com/office/drawing/2014/main" id="{6CD36619-D03F-4B77-A98D-78282835A5D8}"/>
              </a:ext>
            </a:extLst>
          </p:cNvPr>
          <p:cNvSpPr>
            <a:spLocks noGrp="1"/>
          </p:cNvSpPr>
          <p:nvPr>
            <p:ph idx="1"/>
          </p:nvPr>
        </p:nvSpPr>
        <p:spPr>
          <a:xfrm>
            <a:off x="3528002" y="1792673"/>
            <a:ext cx="4818112" cy="3429000"/>
          </a:xfrm>
        </p:spPr>
        <p:txBody>
          <a:bodyPr/>
          <a:lstStyle/>
          <a:p>
            <a:pPr marL="0" indent="0">
              <a:buNone/>
            </a:pPr>
            <a:r>
              <a:rPr lang="en-US" dirty="0"/>
              <a:t>Graciete Londrim</a:t>
            </a:r>
          </a:p>
          <a:p>
            <a:pPr marL="0" indent="0">
              <a:buNone/>
            </a:pPr>
            <a:endParaRPr lang="en-US" dirty="0"/>
          </a:p>
          <a:p>
            <a:pPr marL="0" indent="0">
              <a:buNone/>
            </a:pPr>
            <a:r>
              <a:rPr lang="en-US" dirty="0"/>
              <a:t>University lecturer at the Department of Literature, Area Studies and European Languages </a:t>
            </a:r>
            <a:r>
              <a:rPr lang="en-US" dirty="0" err="1"/>
              <a:t>siden</a:t>
            </a:r>
            <a:r>
              <a:rPr lang="en-US" dirty="0"/>
              <a:t> 2004</a:t>
            </a:r>
          </a:p>
          <a:p>
            <a:pPr marL="0" indent="0">
              <a:buNone/>
            </a:pPr>
            <a:endParaRPr lang="en-US" dirty="0"/>
          </a:p>
          <a:p>
            <a:pPr marL="0" indent="0">
              <a:buNone/>
            </a:pPr>
            <a:r>
              <a:rPr lang="nb-NO" dirty="0"/>
              <a:t>Adviser </a:t>
            </a:r>
            <a:r>
              <a:rPr lang="nb-NO" dirty="0" err="1"/>
              <a:t>within</a:t>
            </a:r>
            <a:r>
              <a:rPr lang="nb-NO" dirty="0"/>
              <a:t> </a:t>
            </a:r>
            <a:r>
              <a:rPr lang="nb-NO" dirty="0" err="1"/>
              <a:t>the</a:t>
            </a:r>
            <a:r>
              <a:rPr lang="nb-NO" dirty="0"/>
              <a:t> </a:t>
            </a:r>
            <a:r>
              <a:rPr lang="en-US" dirty="0"/>
              <a:t>learning assistant scheme and </a:t>
            </a:r>
            <a:r>
              <a:rPr lang="nb-NO" dirty="0"/>
              <a:t> </a:t>
            </a:r>
            <a:r>
              <a:rPr lang="nb-NO" dirty="0" err="1"/>
              <a:t>internationalisation</a:t>
            </a:r>
            <a:r>
              <a:rPr lang="nb-NO" dirty="0"/>
              <a:t> at HF</a:t>
            </a:r>
          </a:p>
          <a:p>
            <a:pPr marL="0" indent="0">
              <a:buNone/>
            </a:pPr>
            <a:endParaRPr lang="nb-NO" dirty="0"/>
          </a:p>
        </p:txBody>
      </p:sp>
      <p:grpSp>
        <p:nvGrpSpPr>
          <p:cNvPr id="31" name="Group 30">
            <a:extLst>
              <a:ext uri="{FF2B5EF4-FFF2-40B4-BE49-F238E27FC236}">
                <a16:creationId xmlns:a16="http://schemas.microsoft.com/office/drawing/2014/main" id="{18C24933-2F91-4FCA-9EA7-AF5BC18CB5E8}"/>
              </a:ext>
            </a:extLst>
          </p:cNvPr>
          <p:cNvGrpSpPr/>
          <p:nvPr/>
        </p:nvGrpSpPr>
        <p:grpSpPr>
          <a:xfrm flipH="1">
            <a:off x="615886" y="1057300"/>
            <a:ext cx="2197227" cy="1956818"/>
            <a:chOff x="6228184" y="2425452"/>
            <a:chExt cx="2197227" cy="1956818"/>
          </a:xfrm>
        </p:grpSpPr>
        <p:pic>
          <p:nvPicPr>
            <p:cNvPr id="17" name="Picture 16">
              <a:extLst>
                <a:ext uri="{FF2B5EF4-FFF2-40B4-BE49-F238E27FC236}">
                  <a16:creationId xmlns:a16="http://schemas.microsoft.com/office/drawing/2014/main" id="{838D5E02-E0A6-49B3-AE29-A7745431A46F}"/>
                </a:ext>
              </a:extLst>
            </p:cNvPr>
            <p:cNvPicPr>
              <a:picLocks noChangeAspect="1"/>
            </p:cNvPicPr>
            <p:nvPr/>
          </p:nvPicPr>
          <p:blipFill>
            <a:blip r:embed="rId3"/>
            <a:stretch>
              <a:fillRect/>
            </a:stretch>
          </p:blipFill>
          <p:spPr>
            <a:xfrm flipH="1">
              <a:off x="6713074" y="2785492"/>
              <a:ext cx="1293674" cy="1293674"/>
            </a:xfrm>
            <a:prstGeom prst="rect">
              <a:avLst/>
            </a:prstGeom>
          </p:spPr>
        </p:pic>
        <p:pic>
          <p:nvPicPr>
            <p:cNvPr id="20" name="Picture 19">
              <a:extLst>
                <a:ext uri="{FF2B5EF4-FFF2-40B4-BE49-F238E27FC236}">
                  <a16:creationId xmlns:a16="http://schemas.microsoft.com/office/drawing/2014/main" id="{8C0E6A37-236B-4F4D-B675-7711F324303F}"/>
                </a:ext>
              </a:extLst>
            </p:cNvPr>
            <p:cNvPicPr>
              <a:picLocks noChangeAspect="1"/>
            </p:cNvPicPr>
            <p:nvPr/>
          </p:nvPicPr>
          <p:blipFill>
            <a:blip r:embed="rId4"/>
            <a:stretch>
              <a:fillRect/>
            </a:stretch>
          </p:blipFill>
          <p:spPr>
            <a:xfrm>
              <a:off x="8006748" y="2785492"/>
              <a:ext cx="104775" cy="1419225"/>
            </a:xfrm>
            <a:prstGeom prst="rect">
              <a:avLst/>
            </a:prstGeom>
          </p:spPr>
        </p:pic>
        <p:pic>
          <p:nvPicPr>
            <p:cNvPr id="23" name="Picture 22">
              <a:extLst>
                <a:ext uri="{FF2B5EF4-FFF2-40B4-BE49-F238E27FC236}">
                  <a16:creationId xmlns:a16="http://schemas.microsoft.com/office/drawing/2014/main" id="{9057584F-05BD-4144-B2DB-578A284E585E}"/>
                </a:ext>
              </a:extLst>
            </p:cNvPr>
            <p:cNvPicPr>
              <a:picLocks noChangeAspect="1"/>
            </p:cNvPicPr>
            <p:nvPr/>
          </p:nvPicPr>
          <p:blipFill>
            <a:blip r:embed="rId4"/>
            <a:stretch>
              <a:fillRect/>
            </a:stretch>
          </p:blipFill>
          <p:spPr>
            <a:xfrm>
              <a:off x="6550527" y="2702903"/>
              <a:ext cx="109705" cy="1486001"/>
            </a:xfrm>
            <a:prstGeom prst="rect">
              <a:avLst/>
            </a:prstGeom>
          </p:spPr>
        </p:pic>
        <p:pic>
          <p:nvPicPr>
            <p:cNvPr id="25" name="Picture 24">
              <a:extLst>
                <a:ext uri="{FF2B5EF4-FFF2-40B4-BE49-F238E27FC236}">
                  <a16:creationId xmlns:a16="http://schemas.microsoft.com/office/drawing/2014/main" id="{C7E56BA7-758E-4ECA-A2FB-1E992C877BE8}"/>
                </a:ext>
              </a:extLst>
            </p:cNvPr>
            <p:cNvPicPr>
              <a:picLocks noChangeAspect="1"/>
            </p:cNvPicPr>
            <p:nvPr/>
          </p:nvPicPr>
          <p:blipFill>
            <a:blip r:embed="rId4"/>
            <a:stretch>
              <a:fillRect/>
            </a:stretch>
          </p:blipFill>
          <p:spPr>
            <a:xfrm>
              <a:off x="6608299" y="2785492"/>
              <a:ext cx="104775" cy="1419225"/>
            </a:xfrm>
            <a:prstGeom prst="rect">
              <a:avLst/>
            </a:prstGeom>
          </p:spPr>
        </p:pic>
        <p:pic>
          <p:nvPicPr>
            <p:cNvPr id="27" name="Picture 26">
              <a:extLst>
                <a:ext uri="{FF2B5EF4-FFF2-40B4-BE49-F238E27FC236}">
                  <a16:creationId xmlns:a16="http://schemas.microsoft.com/office/drawing/2014/main" id="{20801541-3180-4F1B-BCD9-1E51D3A2D0A6}"/>
                </a:ext>
              </a:extLst>
            </p:cNvPr>
            <p:cNvPicPr>
              <a:picLocks noChangeAspect="1"/>
            </p:cNvPicPr>
            <p:nvPr/>
          </p:nvPicPr>
          <p:blipFill>
            <a:blip r:embed="rId4"/>
            <a:stretch>
              <a:fillRect/>
            </a:stretch>
          </p:blipFill>
          <p:spPr>
            <a:xfrm rot="5400000">
              <a:off x="7293267" y="1993478"/>
              <a:ext cx="112510" cy="1524000"/>
            </a:xfrm>
            <a:prstGeom prst="rect">
              <a:avLst/>
            </a:prstGeom>
          </p:spPr>
        </p:pic>
        <p:pic>
          <p:nvPicPr>
            <p:cNvPr id="28" name="Picture 27">
              <a:extLst>
                <a:ext uri="{FF2B5EF4-FFF2-40B4-BE49-F238E27FC236}">
                  <a16:creationId xmlns:a16="http://schemas.microsoft.com/office/drawing/2014/main" id="{A80C67CC-2DDC-4C1F-9B10-7DB1CFD9A16C}"/>
                </a:ext>
              </a:extLst>
            </p:cNvPr>
            <p:cNvPicPr>
              <a:picLocks noChangeAspect="1"/>
            </p:cNvPicPr>
            <p:nvPr/>
          </p:nvPicPr>
          <p:blipFill>
            <a:blip r:embed="rId5"/>
            <a:stretch>
              <a:fillRect/>
            </a:stretch>
          </p:blipFill>
          <p:spPr>
            <a:xfrm>
              <a:off x="6608299" y="4079166"/>
              <a:ext cx="1524132" cy="109738"/>
            </a:xfrm>
            <a:prstGeom prst="rect">
              <a:avLst/>
            </a:prstGeom>
          </p:spPr>
        </p:pic>
        <p:pic>
          <p:nvPicPr>
            <p:cNvPr id="29" name="Picture 28">
              <a:extLst>
                <a:ext uri="{FF2B5EF4-FFF2-40B4-BE49-F238E27FC236}">
                  <a16:creationId xmlns:a16="http://schemas.microsoft.com/office/drawing/2014/main" id="{B1133FBD-0372-46EE-8C97-3133A7DD03AF}"/>
                </a:ext>
              </a:extLst>
            </p:cNvPr>
            <p:cNvPicPr>
              <a:picLocks noChangeAspect="1"/>
            </p:cNvPicPr>
            <p:nvPr/>
          </p:nvPicPr>
          <p:blipFill>
            <a:blip r:embed="rId5"/>
            <a:stretch>
              <a:fillRect/>
            </a:stretch>
          </p:blipFill>
          <p:spPr>
            <a:xfrm>
              <a:off x="6563622" y="2503216"/>
              <a:ext cx="1524132" cy="109738"/>
            </a:xfrm>
            <a:prstGeom prst="rect">
              <a:avLst/>
            </a:prstGeom>
          </p:spPr>
        </p:pic>
        <p:pic>
          <p:nvPicPr>
            <p:cNvPr id="30" name="Picture 29">
              <a:extLst>
                <a:ext uri="{FF2B5EF4-FFF2-40B4-BE49-F238E27FC236}">
                  <a16:creationId xmlns:a16="http://schemas.microsoft.com/office/drawing/2014/main" id="{2B705651-1FB6-4925-96B6-F14138B3BE70}"/>
                </a:ext>
              </a:extLst>
            </p:cNvPr>
            <p:cNvPicPr>
              <a:picLocks noChangeAspect="1"/>
            </p:cNvPicPr>
            <p:nvPr/>
          </p:nvPicPr>
          <p:blipFill>
            <a:blip r:embed="rId5"/>
            <a:stretch>
              <a:fillRect/>
            </a:stretch>
          </p:blipFill>
          <p:spPr>
            <a:xfrm>
              <a:off x="6587390" y="2589485"/>
              <a:ext cx="1524132" cy="109738"/>
            </a:xfrm>
            <a:prstGeom prst="rect">
              <a:avLst/>
            </a:prstGeom>
          </p:spPr>
        </p:pic>
        <p:pic>
          <p:nvPicPr>
            <p:cNvPr id="21" name="Picture 20">
              <a:extLst>
                <a:ext uri="{FF2B5EF4-FFF2-40B4-BE49-F238E27FC236}">
                  <a16:creationId xmlns:a16="http://schemas.microsoft.com/office/drawing/2014/main" id="{F09053C8-F2F7-4D51-83EB-AA74B51AF57E}"/>
                </a:ext>
              </a:extLst>
            </p:cNvPr>
            <p:cNvPicPr>
              <a:picLocks noChangeAspect="1"/>
            </p:cNvPicPr>
            <p:nvPr/>
          </p:nvPicPr>
          <p:blipFill>
            <a:blip r:embed="rId6"/>
            <a:stretch>
              <a:fillRect/>
            </a:stretch>
          </p:blipFill>
          <p:spPr>
            <a:xfrm>
              <a:off x="6228184" y="2425452"/>
              <a:ext cx="2197227" cy="1956818"/>
            </a:xfrm>
            <a:prstGeom prst="rect">
              <a:avLst/>
            </a:prstGeom>
          </p:spPr>
        </p:pic>
      </p:grpSp>
    </p:spTree>
    <p:extLst>
      <p:ext uri="{BB962C8B-B14F-4D97-AF65-F5344CB8AC3E}">
        <p14:creationId xmlns:p14="http://schemas.microsoft.com/office/powerpoint/2010/main" val="356473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34A1CC6-BBA9-2044-A97B-758A21293290}"/>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Plassholder for lysbildenummer 4">
            <a:extLst>
              <a:ext uri="{FF2B5EF4-FFF2-40B4-BE49-F238E27FC236}">
                <a16:creationId xmlns:a16="http://schemas.microsoft.com/office/drawing/2014/main" id="{657D00C6-ECA4-BF43-BDA8-4886E8A26E8C}"/>
              </a:ext>
            </a:extLst>
          </p:cNvPr>
          <p:cNvSpPr>
            <a:spLocks noGrp="1"/>
          </p:cNvSpPr>
          <p:nvPr>
            <p:ph type="sldNum" sz="quarter" idx="11"/>
          </p:nvPr>
        </p:nvSpPr>
        <p:spPr/>
        <p:txBody>
          <a:bodyPr/>
          <a:lstStyle/>
          <a:p>
            <a:pPr>
              <a:defRPr/>
            </a:pPr>
            <a:fld id="{9E0A9333-9E0B-4DF0-8F36-C954ADEF39E4}" type="slidenum">
              <a:rPr lang="en-US" altLang="nb-NO" smtClean="0"/>
              <a:pPr>
                <a:defRPr/>
              </a:pPr>
              <a:t>4</a:t>
            </a:fld>
            <a:endParaRPr lang="en-US" altLang="nb-NO"/>
          </a:p>
        </p:txBody>
      </p:sp>
      <p:sp>
        <p:nvSpPr>
          <p:cNvPr id="3" name="Title 2">
            <a:extLst>
              <a:ext uri="{FF2B5EF4-FFF2-40B4-BE49-F238E27FC236}">
                <a16:creationId xmlns:a16="http://schemas.microsoft.com/office/drawing/2014/main" id="{D6D78137-A159-4F92-B502-BA3423C887F6}"/>
              </a:ext>
            </a:extLst>
          </p:cNvPr>
          <p:cNvSpPr>
            <a:spLocks noGrp="1"/>
          </p:cNvSpPr>
          <p:nvPr>
            <p:ph type="title"/>
          </p:nvPr>
        </p:nvSpPr>
        <p:spPr>
          <a:xfrm>
            <a:off x="906012" y="692730"/>
            <a:ext cx="7921625" cy="954088"/>
          </a:xfrm>
        </p:spPr>
        <p:txBody>
          <a:bodyPr/>
          <a:lstStyle/>
          <a:p>
            <a:r>
              <a:rPr lang="en-US" dirty="0"/>
              <a:t>Agenda</a:t>
            </a:r>
            <a:endParaRPr lang="nb-NO" dirty="0"/>
          </a:p>
        </p:txBody>
      </p:sp>
      <p:grpSp>
        <p:nvGrpSpPr>
          <p:cNvPr id="9" name="Group 8">
            <a:extLst>
              <a:ext uri="{FF2B5EF4-FFF2-40B4-BE49-F238E27FC236}">
                <a16:creationId xmlns:a16="http://schemas.microsoft.com/office/drawing/2014/main" id="{35535849-FD28-4D82-B46C-826406CF46B1}"/>
              </a:ext>
            </a:extLst>
          </p:cNvPr>
          <p:cNvGrpSpPr/>
          <p:nvPr/>
        </p:nvGrpSpPr>
        <p:grpSpPr>
          <a:xfrm>
            <a:off x="5724128" y="1265877"/>
            <a:ext cx="3240360" cy="3183246"/>
            <a:chOff x="717842" y="1921854"/>
            <a:chExt cx="2911902" cy="2887291"/>
          </a:xfrm>
        </p:grpSpPr>
        <p:pic>
          <p:nvPicPr>
            <p:cNvPr id="10" name="Picture 9">
              <a:extLst>
                <a:ext uri="{FF2B5EF4-FFF2-40B4-BE49-F238E27FC236}">
                  <a16:creationId xmlns:a16="http://schemas.microsoft.com/office/drawing/2014/main" id="{DC72464D-9C7A-48A4-9CF1-5D7541F87CB2}"/>
                </a:ext>
              </a:extLst>
            </p:cNvPr>
            <p:cNvPicPr>
              <a:picLocks noChangeAspect="1"/>
            </p:cNvPicPr>
            <p:nvPr/>
          </p:nvPicPr>
          <p:blipFill rotWithShape="1">
            <a:blip r:embed="rId3"/>
            <a:srcRect l="10071" r="23932"/>
            <a:stretch/>
          </p:blipFill>
          <p:spPr>
            <a:xfrm>
              <a:off x="783698" y="2176313"/>
              <a:ext cx="2780190" cy="2510447"/>
            </a:xfrm>
            <a:prstGeom prst="rect">
              <a:avLst/>
            </a:prstGeom>
          </p:spPr>
        </p:pic>
        <p:pic>
          <p:nvPicPr>
            <p:cNvPr id="11" name="Picture 10">
              <a:extLst>
                <a:ext uri="{FF2B5EF4-FFF2-40B4-BE49-F238E27FC236}">
                  <a16:creationId xmlns:a16="http://schemas.microsoft.com/office/drawing/2014/main" id="{6040916F-FB87-4406-8DFE-3632FF0BEE61}"/>
                </a:ext>
              </a:extLst>
            </p:cNvPr>
            <p:cNvPicPr>
              <a:picLocks noChangeAspect="1"/>
            </p:cNvPicPr>
            <p:nvPr/>
          </p:nvPicPr>
          <p:blipFill rotWithShape="1">
            <a:blip r:embed="rId4"/>
            <a:srcRect l="10255" t="2012" r="10257" b="9264"/>
            <a:stretch/>
          </p:blipFill>
          <p:spPr>
            <a:xfrm>
              <a:off x="717842" y="1921854"/>
              <a:ext cx="2911902" cy="2887291"/>
            </a:xfrm>
            <a:prstGeom prst="rect">
              <a:avLst/>
            </a:prstGeom>
          </p:spPr>
        </p:pic>
      </p:grpSp>
      <p:sp>
        <p:nvSpPr>
          <p:cNvPr id="8" name="TextBox 7">
            <a:extLst>
              <a:ext uri="{FF2B5EF4-FFF2-40B4-BE49-F238E27FC236}">
                <a16:creationId xmlns:a16="http://schemas.microsoft.com/office/drawing/2014/main" id="{91F3D7EA-5FA1-4511-BCBF-F6CB6E8F27D8}"/>
              </a:ext>
            </a:extLst>
          </p:cNvPr>
          <p:cNvSpPr txBox="1"/>
          <p:nvPr/>
        </p:nvSpPr>
        <p:spPr>
          <a:xfrm>
            <a:off x="913178" y="1646818"/>
            <a:ext cx="4954966" cy="3001334"/>
          </a:xfrm>
          <a:prstGeom prst="rect">
            <a:avLst/>
          </a:prstGeom>
          <a:noFill/>
        </p:spPr>
        <p:txBody>
          <a:bodyPr wrap="square" rtlCol="0">
            <a:spAutoFit/>
          </a:bodyPr>
          <a:lstStyle/>
          <a:p>
            <a:pPr>
              <a:lnSpc>
                <a:spcPct val="150000"/>
              </a:lnSpc>
            </a:pPr>
            <a:r>
              <a:rPr lang="en-US" kern="0" dirty="0"/>
              <a:t>What</a:t>
            </a:r>
            <a:r>
              <a:rPr lang="en-US" sz="1600" kern="0" dirty="0"/>
              <a:t> is a Learning Assistant?</a:t>
            </a:r>
          </a:p>
          <a:p>
            <a:pPr>
              <a:lnSpc>
                <a:spcPct val="150000"/>
              </a:lnSpc>
            </a:pPr>
            <a:r>
              <a:rPr lang="en-US" sz="1600" kern="0" dirty="0"/>
              <a:t>What does a Learning Assistant do?</a:t>
            </a:r>
          </a:p>
          <a:p>
            <a:pPr>
              <a:lnSpc>
                <a:spcPct val="150000"/>
              </a:lnSpc>
            </a:pPr>
            <a:r>
              <a:rPr lang="en-US" sz="1600" kern="0" dirty="0"/>
              <a:t>Why use learning assistants?</a:t>
            </a:r>
          </a:p>
          <a:p>
            <a:pPr>
              <a:lnSpc>
                <a:spcPct val="150000"/>
              </a:lnSpc>
            </a:pPr>
            <a:r>
              <a:rPr lang="en-US" sz="1600" kern="0" dirty="0"/>
              <a:t>What is important for learning?</a:t>
            </a:r>
          </a:p>
          <a:p>
            <a:pPr>
              <a:lnSpc>
                <a:spcPct val="150000"/>
              </a:lnSpc>
            </a:pPr>
            <a:r>
              <a:rPr lang="en-US" sz="1600" kern="0" dirty="0"/>
              <a:t>How to answer by asking a question? </a:t>
            </a:r>
          </a:p>
          <a:p>
            <a:pPr>
              <a:lnSpc>
                <a:spcPct val="150000"/>
              </a:lnSpc>
            </a:pPr>
            <a:r>
              <a:rPr lang="en-US" sz="1600" kern="0" dirty="0"/>
              <a:t>The Learning Assistant experience</a:t>
            </a:r>
          </a:p>
          <a:p>
            <a:pPr>
              <a:lnSpc>
                <a:spcPct val="150000"/>
              </a:lnSpc>
            </a:pPr>
            <a:r>
              <a:rPr lang="en-US" sz="1600" kern="0" dirty="0"/>
              <a:t>Make a plan for the first meeting with the students.</a:t>
            </a:r>
          </a:p>
          <a:p>
            <a:pPr>
              <a:lnSpc>
                <a:spcPct val="150000"/>
              </a:lnSpc>
            </a:pPr>
            <a:r>
              <a:rPr lang="en-US" sz="1600" kern="0" dirty="0"/>
              <a:t>Some </a:t>
            </a:r>
            <a:r>
              <a:rPr lang="en-US" kern="0" dirty="0"/>
              <a:t>tips!</a:t>
            </a:r>
            <a:endParaRPr lang="en-US" sz="1600" kern="0" dirty="0"/>
          </a:p>
        </p:txBody>
      </p:sp>
    </p:spTree>
    <p:extLst>
      <p:ext uri="{BB962C8B-B14F-4D97-AF65-F5344CB8AC3E}">
        <p14:creationId xmlns:p14="http://schemas.microsoft.com/office/powerpoint/2010/main" val="359383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AAABA495-D884-C648-A0CF-00E6D9CA5481}"/>
              </a:ext>
            </a:extLst>
          </p:cNvPr>
          <p:cNvSpPr>
            <a:spLocks noGrp="1"/>
          </p:cNvSpPr>
          <p:nvPr>
            <p:ph type="dt" sz="half" idx="10"/>
          </p:nvPr>
        </p:nvSpPr>
        <p:spPr>
          <a:xfrm>
            <a:off x="762000" y="5334000"/>
            <a:ext cx="1905000" cy="381000"/>
          </a:xfrm>
        </p:spPr>
        <p:txBody>
          <a:bodyPr wrap="square" anchor="t">
            <a:normAutofit/>
          </a:bodyPr>
          <a:lstStyle/>
          <a:p>
            <a:pPr>
              <a:spcAft>
                <a:spcPts val="600"/>
              </a:spcAft>
              <a:defRPr/>
            </a:pPr>
            <a:fld id="{0ED01CD9-ACE4-41E7-BE1B-18CD53A9DA33}" type="datetime1">
              <a:rPr lang="nb-NO" altLang="nb-NO" smtClean="0"/>
              <a:pPr>
                <a:spcAft>
                  <a:spcPts val="600"/>
                </a:spcAft>
                <a:defRPr/>
              </a:pPr>
              <a:t>01.09.2021</a:t>
            </a:fld>
            <a:endParaRPr lang="nb-NO" altLang="nb-NO"/>
          </a:p>
        </p:txBody>
      </p:sp>
      <p:sp>
        <p:nvSpPr>
          <p:cNvPr id="5" name="Plassholder for lysbildenummer 4">
            <a:extLst>
              <a:ext uri="{FF2B5EF4-FFF2-40B4-BE49-F238E27FC236}">
                <a16:creationId xmlns:a16="http://schemas.microsoft.com/office/drawing/2014/main" id="{3807861E-0F4D-484D-B8E3-70F19EBDCB2B}"/>
              </a:ext>
            </a:extLst>
          </p:cNvPr>
          <p:cNvSpPr>
            <a:spLocks noGrp="1"/>
          </p:cNvSpPr>
          <p:nvPr>
            <p:ph type="sldNum" sz="quarter" idx="11"/>
          </p:nvPr>
        </p:nvSpPr>
        <p:spPr>
          <a:xfrm>
            <a:off x="8018463" y="5334000"/>
            <a:ext cx="685800" cy="381000"/>
          </a:xfrm>
        </p:spPr>
        <p:txBody>
          <a:bodyPr wrap="square" anchor="t">
            <a:normAutofit/>
          </a:bodyPr>
          <a:lstStyle/>
          <a:p>
            <a:pPr>
              <a:spcAft>
                <a:spcPts val="600"/>
              </a:spcAft>
              <a:defRPr/>
            </a:pPr>
            <a:fld id="{9E0A9333-9E0B-4DF0-8F36-C954ADEF39E4}" type="slidenum">
              <a:rPr lang="en-US" altLang="nb-NO" smtClean="0"/>
              <a:pPr>
                <a:spcAft>
                  <a:spcPts val="600"/>
                </a:spcAft>
                <a:defRPr/>
              </a:pPr>
              <a:t>5</a:t>
            </a:fld>
            <a:endParaRPr lang="en-US" altLang="nb-NO"/>
          </a:p>
        </p:txBody>
      </p:sp>
      <p:sp>
        <p:nvSpPr>
          <p:cNvPr id="18" name="Plassholder for innhold 2">
            <a:extLst>
              <a:ext uri="{FF2B5EF4-FFF2-40B4-BE49-F238E27FC236}">
                <a16:creationId xmlns:a16="http://schemas.microsoft.com/office/drawing/2014/main" id="{0416763C-136B-45D5-B39D-123042D90C68}"/>
              </a:ext>
            </a:extLst>
          </p:cNvPr>
          <p:cNvSpPr txBox="1">
            <a:spLocks/>
          </p:cNvSpPr>
          <p:nvPr/>
        </p:nvSpPr>
        <p:spPr bwMode="auto">
          <a:xfrm>
            <a:off x="899592" y="1905000"/>
            <a:ext cx="3771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normAutofit/>
          </a:bodyPr>
          <a:lst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sz="1400">
                <a:solidFill>
                  <a:schemeClr val="tx1"/>
                </a:solidFill>
                <a:latin typeface="+mn-lt"/>
                <a:ea typeface="+mn-ea"/>
                <a:cs typeface="+mn-cs"/>
              </a:defRPr>
            </a:lvl4pPr>
            <a:lvl5pPr marL="1631950" indent="-180975" algn="l" rtl="0" eaLnBrk="1" fontAlgn="base" hangingPunct="1">
              <a:spcBef>
                <a:spcPct val="20000"/>
              </a:spcBef>
              <a:spcAft>
                <a:spcPct val="0"/>
              </a:spcAft>
              <a:buChar char="»"/>
              <a:defRPr sz="14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4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4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4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400">
                <a:solidFill>
                  <a:schemeClr val="tx1"/>
                </a:solidFill>
                <a:latin typeface="+mn-lt"/>
                <a:ea typeface="+mn-ea"/>
                <a:cs typeface="+mn-cs"/>
              </a:defRPr>
            </a:lvl9pPr>
          </a:lstStyle>
          <a:p>
            <a:pPr marL="0" indent="0">
              <a:buNone/>
            </a:pPr>
            <a:endParaRPr lang="en-US" sz="1800" kern="0" dirty="0"/>
          </a:p>
          <a:p>
            <a:pPr marL="0" indent="0">
              <a:buNone/>
            </a:pPr>
            <a:r>
              <a:rPr lang="en-US" sz="1800" dirty="0"/>
              <a:t>Why do you want to be a learning assistant?</a:t>
            </a:r>
            <a:endParaRPr lang="en-NO" sz="1800" dirty="0"/>
          </a:p>
          <a:p>
            <a:pPr marL="0" indent="0">
              <a:buNone/>
            </a:pPr>
            <a:endParaRPr lang="en-US" sz="1800" kern="0" dirty="0"/>
          </a:p>
          <a:p>
            <a:pPr marL="0" indent="0">
              <a:buNone/>
            </a:pPr>
            <a:r>
              <a:rPr lang="en-US" sz="1800" dirty="0"/>
              <a:t>In what way can you support student learning?</a:t>
            </a:r>
            <a:endParaRPr lang="nb-NO" sz="1800" kern="0" dirty="0"/>
          </a:p>
        </p:txBody>
      </p:sp>
      <p:pic>
        <p:nvPicPr>
          <p:cNvPr id="9" name="Bilde 6">
            <a:extLst>
              <a:ext uri="{FF2B5EF4-FFF2-40B4-BE49-F238E27FC236}">
                <a16:creationId xmlns:a16="http://schemas.microsoft.com/office/drawing/2014/main" id="{570D8E52-6238-4DBD-84A7-7DF012BA5352}"/>
              </a:ext>
            </a:extLst>
          </p:cNvPr>
          <p:cNvPicPr>
            <a:picLocks noChangeAspect="1"/>
          </p:cNvPicPr>
          <p:nvPr/>
        </p:nvPicPr>
        <p:blipFill>
          <a:blip r:embed="rId3"/>
          <a:stretch>
            <a:fillRect/>
          </a:stretch>
        </p:blipFill>
        <p:spPr>
          <a:xfrm rot="20417499">
            <a:off x="295781" y="1437910"/>
            <a:ext cx="637248" cy="637248"/>
          </a:xfrm>
          <a:prstGeom prst="rect">
            <a:avLst/>
          </a:prstGeom>
        </p:spPr>
      </p:pic>
      <p:sp>
        <p:nvSpPr>
          <p:cNvPr id="10" name="TextBox 9">
            <a:extLst>
              <a:ext uri="{FF2B5EF4-FFF2-40B4-BE49-F238E27FC236}">
                <a16:creationId xmlns:a16="http://schemas.microsoft.com/office/drawing/2014/main" id="{6E543B80-6677-4FB6-BCF3-40C1C21562E6}"/>
              </a:ext>
            </a:extLst>
          </p:cNvPr>
          <p:cNvSpPr txBox="1"/>
          <p:nvPr/>
        </p:nvSpPr>
        <p:spPr>
          <a:xfrm>
            <a:off x="899592" y="693003"/>
            <a:ext cx="6974855" cy="830997"/>
          </a:xfrm>
          <a:prstGeom prst="rect">
            <a:avLst/>
          </a:prstGeom>
          <a:noFill/>
        </p:spPr>
        <p:txBody>
          <a:bodyPr wrap="square">
            <a:spAutoFit/>
          </a:bodyPr>
          <a:lstStyle/>
          <a:p>
            <a:r>
              <a:rPr lang="en-US" sz="2400" b="1" dirty="0"/>
              <a:t>What is a learning assistant (LA) and what does a LA do?</a:t>
            </a:r>
          </a:p>
        </p:txBody>
      </p:sp>
      <p:pic>
        <p:nvPicPr>
          <p:cNvPr id="2" name="Picture 1">
            <a:extLst>
              <a:ext uri="{FF2B5EF4-FFF2-40B4-BE49-F238E27FC236}">
                <a16:creationId xmlns:a16="http://schemas.microsoft.com/office/drawing/2014/main" id="{5653DEB7-C0BA-424F-B05C-9A882835A6FB}"/>
              </a:ext>
            </a:extLst>
          </p:cNvPr>
          <p:cNvPicPr>
            <a:picLocks noChangeAspect="1"/>
          </p:cNvPicPr>
          <p:nvPr/>
        </p:nvPicPr>
        <p:blipFill>
          <a:blip r:embed="rId4"/>
          <a:stretch>
            <a:fillRect/>
          </a:stretch>
        </p:blipFill>
        <p:spPr>
          <a:xfrm>
            <a:off x="5364088" y="1235823"/>
            <a:ext cx="3907875" cy="3243353"/>
          </a:xfrm>
          <a:prstGeom prst="rect">
            <a:avLst/>
          </a:prstGeom>
        </p:spPr>
      </p:pic>
    </p:spTree>
    <p:extLst>
      <p:ext uri="{BB962C8B-B14F-4D97-AF65-F5344CB8AC3E}">
        <p14:creationId xmlns:p14="http://schemas.microsoft.com/office/powerpoint/2010/main" val="9960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B796EC-AC85-4F8F-9EE3-9CDC5132421A}"/>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F00BB5D3-DAD3-4AED-A5B3-FB624E21FD76}"/>
              </a:ext>
            </a:extLst>
          </p:cNvPr>
          <p:cNvSpPr>
            <a:spLocks noGrp="1"/>
          </p:cNvSpPr>
          <p:nvPr>
            <p:ph type="sldNum" sz="quarter" idx="11"/>
          </p:nvPr>
        </p:nvSpPr>
        <p:spPr/>
        <p:txBody>
          <a:bodyPr/>
          <a:lstStyle/>
          <a:p>
            <a:pPr>
              <a:defRPr/>
            </a:pPr>
            <a:fld id="{9E0A9333-9E0B-4DF0-8F36-C954ADEF39E4}" type="slidenum">
              <a:rPr lang="en-US" altLang="nb-NO" smtClean="0"/>
              <a:pPr>
                <a:defRPr/>
              </a:pPr>
              <a:t>6</a:t>
            </a:fld>
            <a:endParaRPr lang="en-US" altLang="nb-NO"/>
          </a:p>
        </p:txBody>
      </p:sp>
      <p:sp>
        <p:nvSpPr>
          <p:cNvPr id="7" name="Content Placeholder 6">
            <a:extLst>
              <a:ext uri="{FF2B5EF4-FFF2-40B4-BE49-F238E27FC236}">
                <a16:creationId xmlns:a16="http://schemas.microsoft.com/office/drawing/2014/main" id="{3366ACFC-37BF-42C8-AB32-2126204EEDB4}"/>
              </a:ext>
            </a:extLst>
          </p:cNvPr>
          <p:cNvSpPr>
            <a:spLocks noGrp="1"/>
          </p:cNvSpPr>
          <p:nvPr>
            <p:ph idx="1"/>
          </p:nvPr>
        </p:nvSpPr>
        <p:spPr>
          <a:xfrm>
            <a:off x="899592" y="2497460"/>
            <a:ext cx="7924800" cy="1799183"/>
          </a:xfrm>
        </p:spPr>
        <p:txBody>
          <a:bodyPr/>
          <a:lstStyle/>
          <a:p>
            <a:pPr marL="0" indent="0">
              <a:buNone/>
            </a:pPr>
            <a:r>
              <a:rPr lang="en-US" sz="2400" dirty="0"/>
              <a:t>What challenges do you think new students of the course have? </a:t>
            </a:r>
            <a:endParaRPr lang="nb-NO" sz="2400" dirty="0"/>
          </a:p>
        </p:txBody>
      </p:sp>
      <p:pic>
        <p:nvPicPr>
          <p:cNvPr id="9" name="Bilde 6">
            <a:extLst>
              <a:ext uri="{FF2B5EF4-FFF2-40B4-BE49-F238E27FC236}">
                <a16:creationId xmlns:a16="http://schemas.microsoft.com/office/drawing/2014/main" id="{A40B3E5D-186C-4FA8-83AC-D15D2AB440FA}"/>
              </a:ext>
            </a:extLst>
          </p:cNvPr>
          <p:cNvPicPr>
            <a:picLocks noChangeAspect="1"/>
          </p:cNvPicPr>
          <p:nvPr/>
        </p:nvPicPr>
        <p:blipFill>
          <a:blip r:embed="rId3"/>
          <a:stretch>
            <a:fillRect/>
          </a:stretch>
        </p:blipFill>
        <p:spPr>
          <a:xfrm rot="20417499">
            <a:off x="295781" y="1437910"/>
            <a:ext cx="637248" cy="637248"/>
          </a:xfrm>
          <a:prstGeom prst="rect">
            <a:avLst/>
          </a:prstGeom>
        </p:spPr>
      </p:pic>
    </p:spTree>
    <p:extLst>
      <p:ext uri="{BB962C8B-B14F-4D97-AF65-F5344CB8AC3E}">
        <p14:creationId xmlns:p14="http://schemas.microsoft.com/office/powerpoint/2010/main" val="407798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BEA27-7498-45F2-80FD-5B0CBA92F913}"/>
              </a:ext>
            </a:extLst>
          </p:cNvPr>
          <p:cNvSpPr>
            <a:spLocks noGrp="1"/>
          </p:cNvSpPr>
          <p:nvPr>
            <p:ph type="dt" sz="half" idx="10"/>
          </p:nvPr>
        </p:nvSpPr>
        <p:spPr/>
        <p:txBody>
          <a:bodyPr/>
          <a:lstStyle/>
          <a:p>
            <a:pPr>
              <a:defRPr/>
            </a:pPr>
            <a:fld id="{0EDC349F-A503-4F1B-95ED-F9A1DE75D608}" type="datetime1">
              <a:rPr lang="nb-NO" altLang="nb-NO" smtClean="0"/>
              <a:pPr>
                <a:defRPr/>
              </a:pPr>
              <a:t>01.09.2021</a:t>
            </a:fld>
            <a:endParaRPr lang="nb-NO" altLang="nb-NO"/>
          </a:p>
        </p:txBody>
      </p:sp>
      <p:sp>
        <p:nvSpPr>
          <p:cNvPr id="6" name="Slide Number Placeholder 5">
            <a:extLst>
              <a:ext uri="{FF2B5EF4-FFF2-40B4-BE49-F238E27FC236}">
                <a16:creationId xmlns:a16="http://schemas.microsoft.com/office/drawing/2014/main" id="{9C0F03A4-2E45-4AAA-A4E8-3C2D1C49121E}"/>
              </a:ext>
            </a:extLst>
          </p:cNvPr>
          <p:cNvSpPr>
            <a:spLocks noGrp="1"/>
          </p:cNvSpPr>
          <p:nvPr>
            <p:ph type="sldNum" sz="quarter" idx="11"/>
          </p:nvPr>
        </p:nvSpPr>
        <p:spPr/>
        <p:txBody>
          <a:bodyPr/>
          <a:lstStyle/>
          <a:p>
            <a:pPr>
              <a:defRPr/>
            </a:pPr>
            <a:fld id="{94AD0B06-AAFA-4F68-A552-7AA1B1FEE545}" type="slidenum">
              <a:rPr lang="en-US" altLang="nb-NO" smtClean="0"/>
              <a:pPr>
                <a:defRPr/>
              </a:pPr>
              <a:t>7</a:t>
            </a:fld>
            <a:endParaRPr lang="en-US" altLang="nb-NO"/>
          </a:p>
        </p:txBody>
      </p:sp>
      <p:sp>
        <p:nvSpPr>
          <p:cNvPr id="7" name="Title 1">
            <a:extLst>
              <a:ext uri="{FF2B5EF4-FFF2-40B4-BE49-F238E27FC236}">
                <a16:creationId xmlns:a16="http://schemas.microsoft.com/office/drawing/2014/main" id="{0112DA03-A26F-4FDA-91AD-1616B4C500AB}"/>
              </a:ext>
            </a:extLst>
          </p:cNvPr>
          <p:cNvSpPr>
            <a:spLocks noGrp="1"/>
          </p:cNvSpPr>
          <p:nvPr>
            <p:ph type="title"/>
          </p:nvPr>
        </p:nvSpPr>
        <p:spPr>
          <a:xfrm>
            <a:off x="611560" y="553244"/>
            <a:ext cx="7921625" cy="954088"/>
          </a:xfrm>
        </p:spPr>
        <p:txBody>
          <a:bodyPr/>
          <a:lstStyle/>
          <a:p>
            <a:r>
              <a:rPr lang="nb-NO" dirty="0"/>
              <a:t>Students </a:t>
            </a:r>
            <a:r>
              <a:rPr lang="nb-NO" dirty="0" err="1"/>
              <a:t>say</a:t>
            </a:r>
            <a:r>
              <a:rPr lang="nb-NO" dirty="0"/>
              <a:t> </a:t>
            </a:r>
            <a:r>
              <a:rPr lang="nb-NO" dirty="0" err="1"/>
              <a:t>that</a:t>
            </a:r>
            <a:r>
              <a:rPr lang="nb-NO" dirty="0"/>
              <a:t>…</a:t>
            </a:r>
          </a:p>
        </p:txBody>
      </p:sp>
      <p:pic>
        <p:nvPicPr>
          <p:cNvPr id="9" name="Picture 8">
            <a:extLst>
              <a:ext uri="{FF2B5EF4-FFF2-40B4-BE49-F238E27FC236}">
                <a16:creationId xmlns:a16="http://schemas.microsoft.com/office/drawing/2014/main" id="{9E639DCC-639E-4884-8053-A8D072F06E86}"/>
              </a:ext>
            </a:extLst>
          </p:cNvPr>
          <p:cNvPicPr>
            <a:picLocks noChangeAspect="1"/>
          </p:cNvPicPr>
          <p:nvPr/>
        </p:nvPicPr>
        <p:blipFill rotWithShape="1">
          <a:blip r:embed="rId3"/>
          <a:srcRect l="12136"/>
          <a:stretch/>
        </p:blipFill>
        <p:spPr>
          <a:xfrm>
            <a:off x="7605983" y="355674"/>
            <a:ext cx="1211165" cy="1839142"/>
          </a:xfrm>
          <a:prstGeom prst="rect">
            <a:avLst/>
          </a:prstGeom>
        </p:spPr>
      </p:pic>
      <p:sp>
        <p:nvSpPr>
          <p:cNvPr id="2" name="TextBox 1">
            <a:extLst>
              <a:ext uri="{FF2B5EF4-FFF2-40B4-BE49-F238E27FC236}">
                <a16:creationId xmlns:a16="http://schemas.microsoft.com/office/drawing/2014/main" id="{A6A3A056-BB94-4C0C-9A3E-8A5EECC4A5CD}"/>
              </a:ext>
            </a:extLst>
          </p:cNvPr>
          <p:cNvSpPr txBox="1"/>
          <p:nvPr/>
        </p:nvSpPr>
        <p:spPr>
          <a:xfrm>
            <a:off x="611559" y="1374030"/>
            <a:ext cx="7560840" cy="4216539"/>
          </a:xfrm>
          <a:prstGeom prst="rect">
            <a:avLst/>
          </a:prstGeom>
          <a:noFill/>
        </p:spPr>
        <p:txBody>
          <a:bodyPr wrap="square" rtlCol="0">
            <a:spAutoFit/>
          </a:bodyPr>
          <a:lstStyle/>
          <a:p>
            <a:r>
              <a:rPr lang="en-US" i="1" dirty="0"/>
              <a:t>I think it was </a:t>
            </a:r>
            <a:r>
              <a:rPr lang="en-US" sz="1600" i="1" dirty="0"/>
              <a:t>inspiring. And you can ask about almost anything and it's much easier to ask a LA than a professor and you can ask about anything as long</a:t>
            </a:r>
          </a:p>
          <a:p>
            <a:r>
              <a:rPr lang="en-US" sz="1600" i="1" dirty="0"/>
              <a:t>as it's within the university…</a:t>
            </a:r>
          </a:p>
          <a:p>
            <a:endParaRPr lang="en-US" i="1" dirty="0"/>
          </a:p>
          <a:p>
            <a:r>
              <a:rPr lang="en-US" sz="1600" i="1" dirty="0">
                <a:latin typeface="Amasis MT Pro" panose="020B0604020202020204" pitchFamily="18" charset="0"/>
              </a:rPr>
              <a:t>..it was inspiring that the learning assistants were nice ... My experience is that being nice in such a way lowers the threshold for asking questions. You get a different type of answer, you get a little more human answer, not always just purely academic…</a:t>
            </a:r>
          </a:p>
          <a:p>
            <a:endParaRPr lang="en-US" i="1" dirty="0"/>
          </a:p>
          <a:p>
            <a:r>
              <a:rPr lang="en-US" sz="2000" i="1" dirty="0">
                <a:latin typeface="Aparajita" panose="020B0502040204020203" pitchFamily="18" charset="0"/>
                <a:cs typeface="Aparajita" panose="020B0502040204020203" pitchFamily="18" charset="0"/>
              </a:rPr>
              <a:t>I try to think back on what I remember best from the LAs, and I remember best the LAs who shared their own experiences. Who told a little about how it was when they worked with that exercise…</a:t>
            </a:r>
          </a:p>
          <a:p>
            <a:endParaRPr lang="en-US" sz="1600" i="1" dirty="0"/>
          </a:p>
          <a:p>
            <a:r>
              <a:rPr lang="en-US" sz="1600" i="1" dirty="0">
                <a:latin typeface="Bahnschrift" panose="020B0502040204020203" pitchFamily="34" charset="0"/>
              </a:rPr>
              <a:t>I imagine the learning assistants almost like a staircase, they take you along the small steps up. You'll sort of get there then. Also, they are with you the whole way and are more human in the process maybe…</a:t>
            </a:r>
          </a:p>
          <a:p>
            <a:endParaRPr lang="nb-NO" dirty="0"/>
          </a:p>
        </p:txBody>
      </p:sp>
      <p:pic>
        <p:nvPicPr>
          <p:cNvPr id="8" name="Bilde 10">
            <a:extLst>
              <a:ext uri="{FF2B5EF4-FFF2-40B4-BE49-F238E27FC236}">
                <a16:creationId xmlns:a16="http://schemas.microsoft.com/office/drawing/2014/main" id="{18B594E8-A4F8-4E4D-90D6-D78E60A518A3}"/>
              </a:ext>
            </a:extLst>
          </p:cNvPr>
          <p:cNvPicPr>
            <a:picLocks noChangeAspect="1"/>
          </p:cNvPicPr>
          <p:nvPr/>
        </p:nvPicPr>
        <p:blipFill>
          <a:blip r:embed="rId4"/>
          <a:stretch>
            <a:fillRect/>
          </a:stretch>
        </p:blipFill>
        <p:spPr>
          <a:xfrm rot="3801504">
            <a:off x="6715762" y="2708880"/>
            <a:ext cx="2605401" cy="2358004"/>
          </a:xfrm>
          <a:prstGeom prst="rect">
            <a:avLst/>
          </a:prstGeom>
        </p:spPr>
      </p:pic>
    </p:spTree>
    <p:extLst>
      <p:ext uri="{BB962C8B-B14F-4D97-AF65-F5344CB8AC3E}">
        <p14:creationId xmlns:p14="http://schemas.microsoft.com/office/powerpoint/2010/main" val="274811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FC46-8424-4655-AE87-DF03B66C8F31}"/>
              </a:ext>
            </a:extLst>
          </p:cNvPr>
          <p:cNvSpPr>
            <a:spLocks noGrp="1"/>
          </p:cNvSpPr>
          <p:nvPr>
            <p:ph type="title"/>
          </p:nvPr>
        </p:nvSpPr>
        <p:spPr>
          <a:xfrm>
            <a:off x="0" y="1903412"/>
            <a:ext cx="9144001" cy="954088"/>
          </a:xfrm>
        </p:spPr>
        <p:txBody>
          <a:bodyPr/>
          <a:lstStyle/>
          <a:p>
            <a:pPr algn="ctr"/>
            <a:br>
              <a:rPr lang="en-US" dirty="0"/>
            </a:br>
            <a:r>
              <a:rPr lang="en-US" dirty="0"/>
              <a:t>So why use learning assistants?</a:t>
            </a:r>
            <a:br>
              <a:rPr lang="en-US" dirty="0"/>
            </a:br>
            <a:endParaRPr lang="nb-NO" dirty="0"/>
          </a:p>
        </p:txBody>
      </p:sp>
      <p:sp>
        <p:nvSpPr>
          <p:cNvPr id="4" name="Date Placeholder 3">
            <a:extLst>
              <a:ext uri="{FF2B5EF4-FFF2-40B4-BE49-F238E27FC236}">
                <a16:creationId xmlns:a16="http://schemas.microsoft.com/office/drawing/2014/main" id="{BD80A021-E2D3-4CAB-B170-0C46B421F6E3}"/>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76036591-2823-4FA4-925F-AA17AB48698D}"/>
              </a:ext>
            </a:extLst>
          </p:cNvPr>
          <p:cNvSpPr>
            <a:spLocks noGrp="1"/>
          </p:cNvSpPr>
          <p:nvPr>
            <p:ph type="sldNum" sz="quarter" idx="11"/>
          </p:nvPr>
        </p:nvSpPr>
        <p:spPr/>
        <p:txBody>
          <a:bodyPr/>
          <a:lstStyle/>
          <a:p>
            <a:pPr>
              <a:defRPr/>
            </a:pPr>
            <a:fld id="{9E0A9333-9E0B-4DF0-8F36-C954ADEF39E4}" type="slidenum">
              <a:rPr lang="en-US" altLang="nb-NO" smtClean="0"/>
              <a:pPr>
                <a:defRPr/>
              </a:pPr>
              <a:t>8</a:t>
            </a:fld>
            <a:endParaRPr lang="en-US" altLang="nb-NO"/>
          </a:p>
        </p:txBody>
      </p:sp>
      <p:pic>
        <p:nvPicPr>
          <p:cNvPr id="7" name="Bilde 8">
            <a:extLst>
              <a:ext uri="{FF2B5EF4-FFF2-40B4-BE49-F238E27FC236}">
                <a16:creationId xmlns:a16="http://schemas.microsoft.com/office/drawing/2014/main" id="{2D6A0B4A-9421-4B59-BCC1-1315A2DF9113}"/>
              </a:ext>
            </a:extLst>
          </p:cNvPr>
          <p:cNvPicPr>
            <a:picLocks noChangeAspect="1"/>
          </p:cNvPicPr>
          <p:nvPr/>
        </p:nvPicPr>
        <p:blipFill>
          <a:blip r:embed="rId3"/>
          <a:stretch>
            <a:fillRect/>
          </a:stretch>
        </p:blipFill>
        <p:spPr>
          <a:xfrm>
            <a:off x="3203848" y="3549250"/>
            <a:ext cx="2342282" cy="1057251"/>
          </a:xfrm>
          <a:prstGeom prst="rect">
            <a:avLst/>
          </a:prstGeom>
        </p:spPr>
      </p:pic>
      <p:pic>
        <p:nvPicPr>
          <p:cNvPr id="9" name="Bilde 6">
            <a:extLst>
              <a:ext uri="{FF2B5EF4-FFF2-40B4-BE49-F238E27FC236}">
                <a16:creationId xmlns:a16="http://schemas.microsoft.com/office/drawing/2014/main" id="{FB06E23A-E75F-4075-877C-FD89596FDF1C}"/>
              </a:ext>
            </a:extLst>
          </p:cNvPr>
          <p:cNvPicPr>
            <a:picLocks noChangeAspect="1"/>
          </p:cNvPicPr>
          <p:nvPr/>
        </p:nvPicPr>
        <p:blipFill>
          <a:blip r:embed="rId4"/>
          <a:stretch>
            <a:fillRect/>
          </a:stretch>
        </p:blipFill>
        <p:spPr>
          <a:xfrm rot="20417499">
            <a:off x="340307" y="1506125"/>
            <a:ext cx="637248" cy="637248"/>
          </a:xfrm>
          <a:prstGeom prst="rect">
            <a:avLst/>
          </a:prstGeom>
        </p:spPr>
      </p:pic>
    </p:spTree>
    <p:extLst>
      <p:ext uri="{BB962C8B-B14F-4D97-AF65-F5344CB8AC3E}">
        <p14:creationId xmlns:p14="http://schemas.microsoft.com/office/powerpoint/2010/main" val="11830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A99A6E-02DD-428D-9D2A-8FE88874BEAF}"/>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1A1C50F5-D9A8-4BA3-8F5F-946313FB5759}"/>
              </a:ext>
            </a:extLst>
          </p:cNvPr>
          <p:cNvSpPr>
            <a:spLocks noGrp="1"/>
          </p:cNvSpPr>
          <p:nvPr>
            <p:ph type="sldNum" sz="quarter" idx="11"/>
          </p:nvPr>
        </p:nvSpPr>
        <p:spPr/>
        <p:txBody>
          <a:bodyPr/>
          <a:lstStyle/>
          <a:p>
            <a:pPr>
              <a:defRPr/>
            </a:pPr>
            <a:fld id="{9E0A9333-9E0B-4DF0-8F36-C954ADEF39E4}" type="slidenum">
              <a:rPr lang="en-US" altLang="nb-NO" smtClean="0"/>
              <a:pPr>
                <a:defRPr/>
              </a:pPr>
              <a:t>9</a:t>
            </a:fld>
            <a:endParaRPr lang="en-US" altLang="nb-NO"/>
          </a:p>
        </p:txBody>
      </p:sp>
      <p:sp>
        <p:nvSpPr>
          <p:cNvPr id="10" name="Title 1">
            <a:extLst>
              <a:ext uri="{FF2B5EF4-FFF2-40B4-BE49-F238E27FC236}">
                <a16:creationId xmlns:a16="http://schemas.microsoft.com/office/drawing/2014/main" id="{722A741E-E660-4E64-A54D-25C31175B723}"/>
              </a:ext>
            </a:extLst>
          </p:cNvPr>
          <p:cNvSpPr>
            <a:spLocks noGrp="1"/>
          </p:cNvSpPr>
          <p:nvPr>
            <p:ph type="title"/>
          </p:nvPr>
        </p:nvSpPr>
        <p:spPr>
          <a:xfrm>
            <a:off x="1053411" y="625029"/>
            <a:ext cx="5179359" cy="954088"/>
          </a:xfrm>
        </p:spPr>
        <p:txBody>
          <a:bodyPr/>
          <a:lstStyle/>
          <a:p>
            <a:r>
              <a:rPr lang="en-US" dirty="0"/>
              <a:t>What is important for learning?</a:t>
            </a:r>
            <a:br>
              <a:rPr lang="en-NO" dirty="0"/>
            </a:br>
            <a:endParaRPr lang="en-NO" sz="1800" b="0" dirty="0"/>
          </a:p>
        </p:txBody>
      </p:sp>
      <p:sp>
        <p:nvSpPr>
          <p:cNvPr id="9" name="TextBox 8">
            <a:extLst>
              <a:ext uri="{FF2B5EF4-FFF2-40B4-BE49-F238E27FC236}">
                <a16:creationId xmlns:a16="http://schemas.microsoft.com/office/drawing/2014/main" id="{06090431-E8AD-420E-BED0-EBB437E864C5}"/>
              </a:ext>
            </a:extLst>
          </p:cNvPr>
          <p:cNvSpPr txBox="1"/>
          <p:nvPr/>
        </p:nvSpPr>
        <p:spPr>
          <a:xfrm>
            <a:off x="1120945" y="1412865"/>
            <a:ext cx="4581450" cy="33706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What we already know.</a:t>
            </a:r>
          </a:p>
          <a:p>
            <a:pPr marL="285750" indent="-285750">
              <a:lnSpc>
                <a:spcPct val="150000"/>
              </a:lnSpc>
              <a:buFont typeface="Arial" panose="020B0604020202020204" pitchFamily="34" charset="0"/>
              <a:buChar char="•"/>
            </a:pPr>
            <a:r>
              <a:rPr lang="en-US" dirty="0"/>
              <a:t>Clear goals and expectations.</a:t>
            </a:r>
          </a:p>
          <a:p>
            <a:pPr marL="285750" indent="-285750">
              <a:lnSpc>
                <a:spcPct val="150000"/>
              </a:lnSpc>
              <a:buFont typeface="Arial" panose="020B0604020202020204" pitchFamily="34" charset="0"/>
              <a:buChar char="•"/>
            </a:pPr>
            <a:r>
              <a:rPr lang="en-US" dirty="0"/>
              <a:t>Motivation, security and other emotions.</a:t>
            </a:r>
          </a:p>
          <a:p>
            <a:pPr marL="285750" indent="-285750">
              <a:lnSpc>
                <a:spcPct val="150000"/>
              </a:lnSpc>
              <a:buFont typeface="Arial" panose="020B0604020202020204" pitchFamily="34" charset="0"/>
              <a:buChar char="•"/>
            </a:pPr>
            <a:r>
              <a:rPr lang="en-US" dirty="0"/>
              <a:t>Relationships.</a:t>
            </a:r>
          </a:p>
          <a:p>
            <a:pPr marL="285750" indent="-285750">
              <a:lnSpc>
                <a:spcPct val="150000"/>
              </a:lnSpc>
              <a:buFont typeface="Arial" panose="020B0604020202020204" pitchFamily="34" charset="0"/>
              <a:buChar char="•"/>
            </a:pPr>
            <a:r>
              <a:rPr lang="en-US" dirty="0"/>
              <a:t>To understand concepts and contexts.</a:t>
            </a:r>
          </a:p>
          <a:p>
            <a:pPr marL="285750" indent="-285750">
              <a:lnSpc>
                <a:spcPct val="150000"/>
              </a:lnSpc>
              <a:buFont typeface="Arial" panose="020B0604020202020204" pitchFamily="34" charset="0"/>
              <a:buChar char="•"/>
            </a:pPr>
            <a:r>
              <a:rPr lang="en-US" dirty="0"/>
              <a:t>Practical examples.</a:t>
            </a:r>
          </a:p>
          <a:p>
            <a:pPr marL="285750" indent="-285750">
              <a:lnSpc>
                <a:spcPct val="150000"/>
              </a:lnSpc>
              <a:buFont typeface="Arial" panose="020B0604020202020204" pitchFamily="34" charset="0"/>
              <a:buChar char="•"/>
            </a:pPr>
            <a:r>
              <a:rPr lang="en-US" dirty="0"/>
              <a:t>Apply the knowledge, articulate understanding, trial and error.</a:t>
            </a:r>
          </a:p>
          <a:p>
            <a:pPr marL="285750" indent="-285750">
              <a:lnSpc>
                <a:spcPct val="150000"/>
              </a:lnSpc>
              <a:buFont typeface="Arial" panose="020B0604020202020204" pitchFamily="34" charset="0"/>
              <a:buChar char="•"/>
            </a:pPr>
            <a:r>
              <a:rPr lang="en-US" dirty="0"/>
              <a:t> Learning Environment &amp; Collaboration </a:t>
            </a:r>
            <a:endParaRPr lang="nb-NO" dirty="0"/>
          </a:p>
        </p:txBody>
      </p:sp>
      <p:pic>
        <p:nvPicPr>
          <p:cNvPr id="11" name="Content Placeholder 6">
            <a:extLst>
              <a:ext uri="{FF2B5EF4-FFF2-40B4-BE49-F238E27FC236}">
                <a16:creationId xmlns:a16="http://schemas.microsoft.com/office/drawing/2014/main" id="{5BDA7A7B-37BA-435F-880C-50FC1FB62499}"/>
              </a:ext>
            </a:extLst>
          </p:cNvPr>
          <p:cNvPicPr>
            <a:picLocks noChangeAspect="1"/>
          </p:cNvPicPr>
          <p:nvPr/>
        </p:nvPicPr>
        <p:blipFill rotWithShape="1">
          <a:blip r:embed="rId3"/>
          <a:srcRect l="23905" r="16955"/>
          <a:stretch/>
        </p:blipFill>
        <p:spPr bwMode="auto">
          <a:xfrm>
            <a:off x="5673685" y="1455240"/>
            <a:ext cx="2925297" cy="278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11519E9-716E-47C0-B0B5-D15FE4F33354}"/>
              </a:ext>
            </a:extLst>
          </p:cNvPr>
          <p:cNvPicPr>
            <a:picLocks noChangeAspect="1"/>
          </p:cNvPicPr>
          <p:nvPr/>
        </p:nvPicPr>
        <p:blipFill>
          <a:blip r:embed="rId4"/>
          <a:stretch>
            <a:fillRect/>
          </a:stretch>
        </p:blipFill>
        <p:spPr>
          <a:xfrm>
            <a:off x="5150675" y="1201316"/>
            <a:ext cx="3993325" cy="3556397"/>
          </a:xfrm>
          <a:prstGeom prst="rect">
            <a:avLst/>
          </a:prstGeom>
        </p:spPr>
      </p:pic>
      <p:pic>
        <p:nvPicPr>
          <p:cNvPr id="13" name="Bilde 6">
            <a:extLst>
              <a:ext uri="{FF2B5EF4-FFF2-40B4-BE49-F238E27FC236}">
                <a16:creationId xmlns:a16="http://schemas.microsoft.com/office/drawing/2014/main" id="{4A90F4B4-2F92-406E-AC69-A6D3AB838408}"/>
              </a:ext>
            </a:extLst>
          </p:cNvPr>
          <p:cNvPicPr>
            <a:picLocks noChangeAspect="1"/>
          </p:cNvPicPr>
          <p:nvPr/>
        </p:nvPicPr>
        <p:blipFill>
          <a:blip r:embed="rId5"/>
          <a:stretch>
            <a:fillRect/>
          </a:stretch>
        </p:blipFill>
        <p:spPr>
          <a:xfrm rot="20417499">
            <a:off x="295781" y="1437910"/>
            <a:ext cx="637248" cy="637248"/>
          </a:xfrm>
          <a:prstGeom prst="rect">
            <a:avLst/>
          </a:prstGeom>
        </p:spPr>
      </p:pic>
    </p:spTree>
    <p:extLst>
      <p:ext uri="{BB962C8B-B14F-4D97-AF65-F5344CB8AC3E}">
        <p14:creationId xmlns:p14="http://schemas.microsoft.com/office/powerpoint/2010/main" val="7964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68A2-E8AA-4C84-AD0E-4483C886CA65}"/>
              </a:ext>
            </a:extLst>
          </p:cNvPr>
          <p:cNvSpPr>
            <a:spLocks noGrp="1"/>
          </p:cNvSpPr>
          <p:nvPr>
            <p:ph type="title"/>
          </p:nvPr>
        </p:nvSpPr>
        <p:spPr>
          <a:xfrm>
            <a:off x="873523" y="708024"/>
            <a:ext cx="7921625" cy="954088"/>
          </a:xfrm>
        </p:spPr>
        <p:txBody>
          <a:bodyPr/>
          <a:lstStyle/>
          <a:p>
            <a:r>
              <a:rPr lang="en-US" sz="2000" dirty="0"/>
              <a:t>How to facilitate dialogue</a:t>
            </a:r>
            <a:endParaRPr lang="nb-NO" sz="2000" dirty="0"/>
          </a:p>
        </p:txBody>
      </p:sp>
      <p:sp>
        <p:nvSpPr>
          <p:cNvPr id="4" name="Date Placeholder 3">
            <a:extLst>
              <a:ext uri="{FF2B5EF4-FFF2-40B4-BE49-F238E27FC236}">
                <a16:creationId xmlns:a16="http://schemas.microsoft.com/office/drawing/2014/main" id="{AC0E2796-07DF-4570-9B8D-6B763125672E}"/>
              </a:ext>
            </a:extLst>
          </p:cNvPr>
          <p:cNvSpPr>
            <a:spLocks noGrp="1"/>
          </p:cNvSpPr>
          <p:nvPr>
            <p:ph type="dt" sz="half" idx="10"/>
          </p:nvPr>
        </p:nvSpPr>
        <p:spPr/>
        <p:txBody>
          <a:bodyPr/>
          <a:lstStyle/>
          <a:p>
            <a:pPr>
              <a:defRPr/>
            </a:pPr>
            <a:fld id="{0ED01CD9-ACE4-41E7-BE1B-18CD53A9DA33}" type="datetime1">
              <a:rPr lang="nb-NO" altLang="nb-NO" smtClean="0"/>
              <a:pPr>
                <a:defRPr/>
              </a:pPr>
              <a:t>01.09.2021</a:t>
            </a:fld>
            <a:endParaRPr lang="nb-NO" altLang="nb-NO"/>
          </a:p>
        </p:txBody>
      </p:sp>
      <p:sp>
        <p:nvSpPr>
          <p:cNvPr id="5" name="Slide Number Placeholder 4">
            <a:extLst>
              <a:ext uri="{FF2B5EF4-FFF2-40B4-BE49-F238E27FC236}">
                <a16:creationId xmlns:a16="http://schemas.microsoft.com/office/drawing/2014/main" id="{4FB7BF86-B413-4177-A12C-5C59CF5C0F2E}"/>
              </a:ext>
            </a:extLst>
          </p:cNvPr>
          <p:cNvSpPr>
            <a:spLocks noGrp="1"/>
          </p:cNvSpPr>
          <p:nvPr>
            <p:ph type="sldNum" sz="quarter" idx="11"/>
          </p:nvPr>
        </p:nvSpPr>
        <p:spPr/>
        <p:txBody>
          <a:bodyPr/>
          <a:lstStyle/>
          <a:p>
            <a:pPr>
              <a:defRPr/>
            </a:pPr>
            <a:fld id="{9E0A9333-9E0B-4DF0-8F36-C954ADEF39E4}" type="slidenum">
              <a:rPr lang="en-US" altLang="nb-NO" smtClean="0"/>
              <a:pPr>
                <a:defRPr/>
              </a:pPr>
              <a:t>10</a:t>
            </a:fld>
            <a:endParaRPr lang="en-US" altLang="nb-NO"/>
          </a:p>
        </p:txBody>
      </p:sp>
      <p:sp>
        <p:nvSpPr>
          <p:cNvPr id="6" name="Content Placeholder 5">
            <a:extLst>
              <a:ext uri="{FF2B5EF4-FFF2-40B4-BE49-F238E27FC236}">
                <a16:creationId xmlns:a16="http://schemas.microsoft.com/office/drawing/2014/main" id="{F7A855DA-1102-4BF0-9CC1-1555C99E9DAF}"/>
              </a:ext>
            </a:extLst>
          </p:cNvPr>
          <p:cNvSpPr>
            <a:spLocks noGrp="1"/>
          </p:cNvSpPr>
          <p:nvPr>
            <p:ph idx="1"/>
          </p:nvPr>
        </p:nvSpPr>
        <p:spPr>
          <a:xfrm>
            <a:off x="899592" y="1662112"/>
            <a:ext cx="4320480" cy="3417887"/>
          </a:xfrm>
        </p:spPr>
        <p:txBody>
          <a:bodyPr/>
          <a:lstStyle/>
          <a:p>
            <a:pPr marL="0" indent="0">
              <a:buNone/>
            </a:pPr>
            <a:endParaRPr lang="en-US" dirty="0"/>
          </a:p>
          <a:p>
            <a:pPr marL="0" indent="0">
              <a:buNone/>
            </a:pPr>
            <a:r>
              <a:rPr lang="en-US" sz="2000" dirty="0"/>
              <a:t>What do you notice here?</a:t>
            </a:r>
          </a:p>
          <a:p>
            <a:pPr marL="0" indent="0">
              <a:buNone/>
            </a:pPr>
            <a:endParaRPr lang="en-US" sz="2000" dirty="0"/>
          </a:p>
          <a:p>
            <a:pPr marL="0" indent="0">
              <a:buNone/>
            </a:pPr>
            <a:r>
              <a:rPr lang="en-US" sz="2000" dirty="0"/>
              <a:t>How does the LA support students' learning?</a:t>
            </a:r>
          </a:p>
          <a:p>
            <a:pPr marL="0" indent="0">
              <a:buNone/>
            </a:pPr>
            <a:endParaRPr lang="en-US" sz="2000" dirty="0"/>
          </a:p>
          <a:p>
            <a:pPr marL="0" indent="0">
              <a:buNone/>
            </a:pPr>
            <a:r>
              <a:rPr lang="en-US" sz="2000" dirty="0"/>
              <a:t>How does the LA  contribute to make the  student articulate his understanding?</a:t>
            </a:r>
            <a:endParaRPr lang="nb-NO" sz="2000" dirty="0"/>
          </a:p>
        </p:txBody>
      </p:sp>
      <p:grpSp>
        <p:nvGrpSpPr>
          <p:cNvPr id="32" name="Group 31">
            <a:extLst>
              <a:ext uri="{FF2B5EF4-FFF2-40B4-BE49-F238E27FC236}">
                <a16:creationId xmlns:a16="http://schemas.microsoft.com/office/drawing/2014/main" id="{5CD2632B-811C-4005-BADE-F44332D9285C}"/>
              </a:ext>
            </a:extLst>
          </p:cNvPr>
          <p:cNvGrpSpPr/>
          <p:nvPr/>
        </p:nvGrpSpPr>
        <p:grpSpPr>
          <a:xfrm>
            <a:off x="5393206" y="2163944"/>
            <a:ext cx="3456997" cy="2197915"/>
            <a:chOff x="5393206" y="2163944"/>
            <a:chExt cx="3456997" cy="2197915"/>
          </a:xfrm>
        </p:grpSpPr>
        <p:pic>
          <p:nvPicPr>
            <p:cNvPr id="11" name="Picture 10">
              <a:extLst>
                <a:ext uri="{FF2B5EF4-FFF2-40B4-BE49-F238E27FC236}">
                  <a16:creationId xmlns:a16="http://schemas.microsoft.com/office/drawing/2014/main" id="{251EEBCC-419A-4340-AD03-4CD18BF16ED8}"/>
                </a:ext>
              </a:extLst>
            </p:cNvPr>
            <p:cNvPicPr>
              <a:picLocks noChangeAspect="1"/>
            </p:cNvPicPr>
            <p:nvPr/>
          </p:nvPicPr>
          <p:blipFill>
            <a:blip r:embed="rId3"/>
            <a:stretch>
              <a:fillRect/>
            </a:stretch>
          </p:blipFill>
          <p:spPr>
            <a:xfrm>
              <a:off x="5393206" y="2163944"/>
              <a:ext cx="3319717" cy="1934467"/>
            </a:xfrm>
            <a:prstGeom prst="rect">
              <a:avLst/>
            </a:prstGeom>
          </p:spPr>
        </p:pic>
        <p:pic>
          <p:nvPicPr>
            <p:cNvPr id="13" name="Picture 12">
              <a:extLst>
                <a:ext uri="{FF2B5EF4-FFF2-40B4-BE49-F238E27FC236}">
                  <a16:creationId xmlns:a16="http://schemas.microsoft.com/office/drawing/2014/main" id="{A2ABB9C3-9E30-4488-BC36-F66746438F0B}"/>
                </a:ext>
              </a:extLst>
            </p:cNvPr>
            <p:cNvPicPr>
              <a:picLocks noChangeAspect="1"/>
            </p:cNvPicPr>
            <p:nvPr/>
          </p:nvPicPr>
          <p:blipFill>
            <a:blip r:embed="rId4"/>
            <a:stretch>
              <a:fillRect/>
            </a:stretch>
          </p:blipFill>
          <p:spPr>
            <a:xfrm>
              <a:off x="6826296" y="2556600"/>
              <a:ext cx="1611589" cy="890122"/>
            </a:xfrm>
            <a:prstGeom prst="rect">
              <a:avLst/>
            </a:prstGeom>
          </p:spPr>
        </p:pic>
        <p:sp>
          <p:nvSpPr>
            <p:cNvPr id="17" name="TextBox 16">
              <a:extLst>
                <a:ext uri="{FF2B5EF4-FFF2-40B4-BE49-F238E27FC236}">
                  <a16:creationId xmlns:a16="http://schemas.microsoft.com/office/drawing/2014/main" id="{CCB4AA11-0682-4AE1-9A1F-3A00EE8E959F}"/>
                </a:ext>
              </a:extLst>
            </p:cNvPr>
            <p:cNvSpPr txBox="1"/>
            <p:nvPr/>
          </p:nvSpPr>
          <p:spPr>
            <a:xfrm>
              <a:off x="5640201" y="4131027"/>
              <a:ext cx="3210002" cy="230832"/>
            </a:xfrm>
            <a:prstGeom prst="rect">
              <a:avLst/>
            </a:prstGeom>
            <a:noFill/>
          </p:spPr>
          <p:txBody>
            <a:bodyPr wrap="square">
              <a:spAutoFit/>
            </a:bodyPr>
            <a:lstStyle/>
            <a:p>
              <a:r>
                <a:rPr lang="nb-NO" sz="900" dirty="0"/>
                <a:t>LINK Video </a:t>
              </a:r>
              <a:r>
                <a:rPr lang="nb-NO" sz="900" dirty="0" err="1"/>
                <a:t>kursHF</a:t>
              </a:r>
              <a:r>
                <a:rPr lang="nb-NO" sz="900" dirty="0"/>
                <a:t> HF21,pptx s.10 «artikulere forståelse»</a:t>
              </a:r>
            </a:p>
          </p:txBody>
        </p:sp>
      </p:grpSp>
      <p:pic>
        <p:nvPicPr>
          <p:cNvPr id="18" name="Bilde 6">
            <a:extLst>
              <a:ext uri="{FF2B5EF4-FFF2-40B4-BE49-F238E27FC236}">
                <a16:creationId xmlns:a16="http://schemas.microsoft.com/office/drawing/2014/main" id="{7735DBC8-E1D0-4EEB-A7E7-B9718FF28BCA}"/>
              </a:ext>
            </a:extLst>
          </p:cNvPr>
          <p:cNvPicPr>
            <a:picLocks noChangeAspect="1"/>
          </p:cNvPicPr>
          <p:nvPr/>
        </p:nvPicPr>
        <p:blipFill>
          <a:blip r:embed="rId5"/>
          <a:stretch>
            <a:fillRect/>
          </a:stretch>
        </p:blipFill>
        <p:spPr>
          <a:xfrm rot="20417499">
            <a:off x="295781" y="1437910"/>
            <a:ext cx="637248" cy="637248"/>
          </a:xfrm>
          <a:prstGeom prst="rect">
            <a:avLst/>
          </a:prstGeom>
        </p:spPr>
      </p:pic>
    </p:spTree>
    <p:extLst>
      <p:ext uri="{BB962C8B-B14F-4D97-AF65-F5344CB8AC3E}">
        <p14:creationId xmlns:p14="http://schemas.microsoft.com/office/powerpoint/2010/main" val="3935618076"/>
      </p:ext>
    </p:extLst>
  </p:cSld>
  <p:clrMapOvr>
    <a:masterClrMapping/>
  </p:clrMapOvr>
</p:sld>
</file>

<file path=ppt/theme/theme1.xml><?xml version="1.0" encoding="utf-8"?>
<a:theme xmlns:a="http://schemas.openxmlformats.org/drawingml/2006/main" name="UIONorsk16-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846217EDF3F24B89DEFABF350E5BC0" ma:contentTypeVersion="4" ma:contentTypeDescription="Create a new document." ma:contentTypeScope="" ma:versionID="7928b96193557ce3b545307b725f255c">
  <xsd:schema xmlns:xsd="http://www.w3.org/2001/XMLSchema" xmlns:xs="http://www.w3.org/2001/XMLSchema" xmlns:p="http://schemas.microsoft.com/office/2006/metadata/properties" xmlns:ns2="efcf6765-a309-4dcf-bdc5-d41124aed78d" targetNamespace="http://schemas.microsoft.com/office/2006/metadata/properties" ma:root="true" ma:fieldsID="9d935f562f5522ba1ec571ed1c548e0a" ns2:_="">
    <xsd:import namespace="efcf6765-a309-4dcf-bdc5-d41124aed7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6765-a309-4dcf-bdc5-d41124aed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890239-0B37-4723-A920-FAA9BCB9B706}">
  <ds:schemaRefs>
    <ds:schemaRef ds:uri="http://schemas.microsoft.com/sharepoint/v3/contenttype/forms"/>
  </ds:schemaRefs>
</ds:datastoreItem>
</file>

<file path=customXml/itemProps2.xml><?xml version="1.0" encoding="utf-8"?>
<ds:datastoreItem xmlns:ds="http://schemas.openxmlformats.org/officeDocument/2006/customXml" ds:itemID="{394C09C8-69C4-4D0F-9717-C8541373077F}"/>
</file>

<file path=customXml/itemProps3.xml><?xml version="1.0" encoding="utf-8"?>
<ds:datastoreItem xmlns:ds="http://schemas.openxmlformats.org/officeDocument/2006/customXml" ds:itemID="{EA58661E-F973-4FA4-93C9-A07032D1EDE4}">
  <ds:schemaRefs>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efcf6765-a309-4dcf-bdc5-d41124aed78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UIONorsk16-10</Template>
  <TotalTime>4702</TotalTime>
  <Words>2123</Words>
  <Application>Microsoft Office PowerPoint</Application>
  <PresentationFormat>On-screen Show (16:10)</PresentationFormat>
  <Paragraphs>227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Amasis MT Pro</vt:lpstr>
      <vt:lpstr>Aparajita</vt:lpstr>
      <vt:lpstr>Arial</vt:lpstr>
      <vt:lpstr>Bahnschrift</vt:lpstr>
      <vt:lpstr>UIONorsk16-10</vt:lpstr>
      <vt:lpstr>HF:Studio</vt:lpstr>
      <vt:lpstr>Who am I?</vt:lpstr>
      <vt:lpstr>Agenda</vt:lpstr>
      <vt:lpstr>PowerPoint Presentation</vt:lpstr>
      <vt:lpstr>PowerPoint Presentation</vt:lpstr>
      <vt:lpstr>Students say that…</vt:lpstr>
      <vt:lpstr> So why use learning assistants? </vt:lpstr>
      <vt:lpstr>What is important for learning? </vt:lpstr>
      <vt:lpstr>How to facilitate dialogue</vt:lpstr>
      <vt:lpstr>What’s the right response?</vt:lpstr>
      <vt:lpstr>How to answer by asking a question</vt:lpstr>
      <vt:lpstr>What questions can you ask?</vt:lpstr>
      <vt:lpstr>PowerPoint Presentation</vt:lpstr>
      <vt:lpstr>Facilitate learning by asking open-ended questions</vt:lpstr>
      <vt:lpstr>The Learning Assistant Experience</vt:lpstr>
      <vt:lpstr>Plan your first meeting</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skape digitalt studentengasjement?</dc:title>
  <dc:creator>Espen Johnsen Bøe</dc:creator>
  <cp:lastModifiedBy>Graciete Sousa Cruz Londrim</cp:lastModifiedBy>
  <cp:revision>148</cp:revision>
  <cp:lastPrinted>2021-05-06T19:11:38Z</cp:lastPrinted>
  <dcterms:created xsi:type="dcterms:W3CDTF">2021-03-17T14:18:13Z</dcterms:created>
  <dcterms:modified xsi:type="dcterms:W3CDTF">2021-09-01T10:29:54Z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0x01010046846217EDF3F24B89DEFABF350E5BC0</vt:lpwstr>
  </property>
</Properties>
</file>