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35" d="100"/>
          <a:sy n="35" d="100"/>
        </p:scale>
        <p:origin x="5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0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0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2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5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3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2366-7CDD-406F-865A-59931FD87A5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9E29-7548-4EF3-9A3F-197F7684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f.uio.no/iakh/personer/vit/histori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Presentasjon av historie ved IAKH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For instituttstyret 9. juni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63"/>
            <a:ext cx="9264316" cy="63894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Studiene vi tilbyr (alene eller med andre)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0F65B-A6F7-AF45-9516-E73E09B246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497178" y="3717031"/>
            <a:ext cx="320842" cy="6978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39406"/>
              </p:ext>
            </p:extLst>
          </p:nvPr>
        </p:nvGraphicFramePr>
        <p:xfrm>
          <a:off x="0" y="838994"/>
          <a:ext cx="12191999" cy="6075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569">
                  <a:extLst>
                    <a:ext uri="{9D8B030D-6E8A-4147-A177-3AD203B41FA5}">
                      <a16:colId xmlns:a16="http://schemas.microsoft.com/office/drawing/2014/main" val="590669303"/>
                    </a:ext>
                  </a:extLst>
                </a:gridCol>
                <a:gridCol w="3335343">
                  <a:extLst>
                    <a:ext uri="{9D8B030D-6E8A-4147-A177-3AD203B41FA5}">
                      <a16:colId xmlns:a16="http://schemas.microsoft.com/office/drawing/2014/main" val="2886538622"/>
                    </a:ext>
                  </a:extLst>
                </a:gridCol>
                <a:gridCol w="5156087">
                  <a:extLst>
                    <a:ext uri="{9D8B030D-6E8A-4147-A177-3AD203B41FA5}">
                      <a16:colId xmlns:a16="http://schemas.microsoft.com/office/drawing/2014/main" val="2575742736"/>
                    </a:ext>
                  </a:extLst>
                </a:gridCol>
              </a:tblGrid>
              <a:tr h="348087">
                <a:tc>
                  <a:txBody>
                    <a:bodyPr/>
                    <a:lstStyle/>
                    <a:p>
                      <a:r>
                        <a:rPr lang="nb-NO" dirty="0" smtClean="0"/>
                        <a:t>Studium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Plasser/studenter opptatt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Merknader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10050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nb-NO" dirty="0" smtClean="0"/>
                        <a:t>Årsenhet i historie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57 plasser (121 søkere)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148510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nb-NO" dirty="0" smtClean="0"/>
                        <a:t>Bachelor i historie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170 plasser (226 søkere)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82524"/>
                  </a:ext>
                </a:extLst>
              </a:tr>
              <a:tr h="870218">
                <a:tc>
                  <a:txBody>
                    <a:bodyPr/>
                    <a:lstStyle/>
                    <a:p>
                      <a:r>
                        <a:rPr lang="nb-NO" dirty="0" smtClean="0"/>
                        <a:t>Internasjonale studier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 plasser (345)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Ca</a:t>
                      </a:r>
                      <a:r>
                        <a:rPr lang="nb-NO" dirty="0" smtClean="0"/>
                        <a:t> 20%</a:t>
                      </a:r>
                      <a:r>
                        <a:rPr lang="nb-NO" baseline="0" dirty="0" smtClean="0"/>
                        <a:t> velger historie-fordypning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922904"/>
                  </a:ext>
                </a:extLst>
              </a:tr>
              <a:tr h="1392348">
                <a:tc>
                  <a:txBody>
                    <a:bodyPr/>
                    <a:lstStyle/>
                    <a:p>
                      <a:r>
                        <a:rPr lang="nb-NO" dirty="0" smtClean="0"/>
                        <a:t>Lektorprogrammet (studieretning</a:t>
                      </a:r>
                      <a:r>
                        <a:rPr lang="nb-NO" baseline="0" dirty="0" smtClean="0"/>
                        <a:t> kultur- og samfunnsfag)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86 plasser (220 søkere)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Mange</a:t>
                      </a:r>
                      <a:r>
                        <a:rPr lang="nb-NO" baseline="0" dirty="0" smtClean="0"/>
                        <a:t> velger 80-gruppe i historie. Men også 60-gruppe i historie på språk f.eks. UV- fakultetet og ILS har hovedansvar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0691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nb-NO" dirty="0" smtClean="0"/>
                        <a:t>MITRA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88 søkere, 27 tilbud, 15 møtt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16578"/>
                  </a:ext>
                </a:extLst>
              </a:tr>
              <a:tr h="1131283">
                <a:tc>
                  <a:txBody>
                    <a:bodyPr/>
                    <a:lstStyle/>
                    <a:p>
                      <a:r>
                        <a:rPr lang="nb-NO" dirty="0" smtClean="0"/>
                        <a:t>Master</a:t>
                      </a:r>
                      <a:r>
                        <a:rPr lang="nb-NO" baseline="0" dirty="0" smtClean="0"/>
                        <a:t> i Europeisk historie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Fra h22 (</a:t>
                      </a:r>
                      <a:r>
                        <a:rPr lang="nb-NO" dirty="0" err="1" smtClean="0"/>
                        <a:t>ca</a:t>
                      </a:r>
                      <a:r>
                        <a:rPr lang="nb-NO" dirty="0" smtClean="0"/>
                        <a:t> 5 plasser 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/>
                        <a:t>Konsortie</a:t>
                      </a:r>
                      <a:r>
                        <a:rPr lang="nb-NO" baseline="0" dirty="0" smtClean="0"/>
                        <a:t> med flere hovedstatsuniversiteter i Europa.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501493"/>
                  </a:ext>
                </a:extLst>
              </a:tr>
              <a:tr h="609152">
                <a:tc>
                  <a:txBody>
                    <a:bodyPr/>
                    <a:lstStyle/>
                    <a:p>
                      <a:r>
                        <a:rPr lang="nb-NO" dirty="0" smtClean="0"/>
                        <a:t>Viking &amp; Medieval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Ca</a:t>
                      </a:r>
                      <a:r>
                        <a:rPr lang="nb-NO" baseline="0" dirty="0" smtClean="0"/>
                        <a:t> 30 søkere, 7 møtt i 19, 2 i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Med ILN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7420"/>
                  </a:ext>
                </a:extLst>
              </a:tr>
              <a:tr h="609152">
                <a:tc>
                  <a:txBody>
                    <a:bodyPr/>
                    <a:lstStyle/>
                    <a:p>
                      <a:r>
                        <a:rPr lang="nb-NO" dirty="0" smtClean="0"/>
                        <a:t>Viking and</a:t>
                      </a:r>
                      <a:r>
                        <a:rPr lang="nb-NO" baseline="0" dirty="0" smtClean="0"/>
                        <a:t> Medieval </a:t>
                      </a:r>
                      <a:r>
                        <a:rPr lang="nb-NO" baseline="0" dirty="0" err="1" smtClean="0"/>
                        <a:t>Norse</a:t>
                      </a:r>
                      <a:r>
                        <a:rPr lang="nb-NO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Konsortie</a:t>
                      </a:r>
                      <a:r>
                        <a:rPr lang="nb-NO" dirty="0" smtClean="0"/>
                        <a:t> med Island + Danmark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5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11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Undervisning på emnenivå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1000-nivå: Omlegging  de siste to årene. HIS1000, HIS1200 /HIS1200L/ HIS1200INTER og tilsvarende på HIS1400. UTFOR-prosjektet.</a:t>
            </a:r>
          </a:p>
          <a:p>
            <a:endParaRPr lang="nb-NO" dirty="0" smtClean="0"/>
          </a:p>
          <a:p>
            <a:r>
              <a:rPr lang="nb-NO" dirty="0" smtClean="0"/>
              <a:t>2000- nivå: utvalg av </a:t>
            </a:r>
            <a:r>
              <a:rPr lang="nb-NO" dirty="0" err="1" smtClean="0"/>
              <a:t>ca</a:t>
            </a:r>
            <a:r>
              <a:rPr lang="nb-NO" dirty="0" smtClean="0"/>
              <a:t> 30-40 mer spesialiserte emner hvor av 8-10 tilbys hvert semester</a:t>
            </a:r>
          </a:p>
          <a:p>
            <a:endParaRPr lang="nb-NO" dirty="0" smtClean="0"/>
          </a:p>
          <a:p>
            <a:r>
              <a:rPr lang="nb-NO" dirty="0" smtClean="0"/>
              <a:t>HIS3090: Bacheloroppgave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Master: Fellesemner, dybdeemner </a:t>
            </a:r>
            <a:r>
              <a:rPr lang="nb-NO" dirty="0" err="1" smtClean="0"/>
              <a:t>etc</a:t>
            </a:r>
            <a:endParaRPr lang="nb-NO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0F65B-A6F7-AF45-9516-E73E09B246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vi 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592" y="1700808"/>
            <a:ext cx="7696200" cy="411480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https://www.hf.uio.no/iakh/personer/vit/historie/</a:t>
            </a:r>
            <a:endParaRPr lang="en-US" sz="2400" dirty="0"/>
          </a:p>
          <a:p>
            <a:r>
              <a:rPr lang="nb-NO" sz="2400" dirty="0"/>
              <a:t>57 totalt</a:t>
            </a:r>
          </a:p>
          <a:p>
            <a:pPr lvl="1"/>
            <a:r>
              <a:rPr lang="nb-NO" dirty="0" smtClean="0"/>
              <a:t>11 emeriti</a:t>
            </a:r>
          </a:p>
          <a:p>
            <a:pPr lvl="1"/>
            <a:r>
              <a:rPr lang="nb-NO" dirty="0" smtClean="0"/>
              <a:t>26 </a:t>
            </a:r>
            <a:r>
              <a:rPr lang="nb-NO" dirty="0" err="1" smtClean="0"/>
              <a:t>fva</a:t>
            </a:r>
            <a:r>
              <a:rPr lang="nb-NO" dirty="0" smtClean="0"/>
              <a:t> (</a:t>
            </a:r>
            <a:r>
              <a:rPr lang="nb-NO" dirty="0" err="1" smtClean="0"/>
              <a:t>prof</a:t>
            </a:r>
            <a:r>
              <a:rPr lang="nb-NO" dirty="0" smtClean="0"/>
              <a:t>, og 1. am)</a:t>
            </a:r>
          </a:p>
          <a:p>
            <a:pPr lvl="1"/>
            <a:r>
              <a:rPr lang="nb-NO" dirty="0" smtClean="0"/>
              <a:t>20 </a:t>
            </a:r>
            <a:r>
              <a:rPr lang="nb-NO" dirty="0" err="1" smtClean="0"/>
              <a:t>mva</a:t>
            </a:r>
            <a:r>
              <a:rPr lang="nb-NO" dirty="0" smtClean="0"/>
              <a:t> (</a:t>
            </a:r>
            <a:r>
              <a:rPr lang="nb-NO" dirty="0" err="1" smtClean="0"/>
              <a:t>stip</a:t>
            </a:r>
            <a:r>
              <a:rPr lang="nb-NO" dirty="0" smtClean="0"/>
              <a:t>., forskere, post.doc., </a:t>
            </a:r>
            <a:r>
              <a:rPr lang="nb-NO" dirty="0" err="1" smtClean="0"/>
              <a:t>univ.lektor</a:t>
            </a:r>
            <a:r>
              <a:rPr lang="nb-NO" dirty="0" smtClean="0"/>
              <a:t>)</a:t>
            </a:r>
          </a:p>
          <a:p>
            <a:r>
              <a:rPr lang="nb-NO" sz="2400" dirty="0"/>
              <a:t>Betydelig internasjonalisering siste 5- 10 år blant de ansatte</a:t>
            </a:r>
          </a:p>
          <a:p>
            <a:r>
              <a:rPr lang="nb-NO" sz="2400" dirty="0"/>
              <a:t>Svært </a:t>
            </a:r>
            <a:r>
              <a:rPr lang="nb-NO" sz="2400" dirty="0" smtClean="0"/>
              <a:t>mange og </a:t>
            </a:r>
            <a:r>
              <a:rPr lang="nb-NO" sz="2400" dirty="0"/>
              <a:t>svært kompetente søkere til nye stillinger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0F65B-A6F7-AF45-9516-E73E09B246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8980"/>
          </a:xfrm>
        </p:spPr>
        <p:txBody>
          <a:bodyPr/>
          <a:lstStyle/>
          <a:p>
            <a:r>
              <a:rPr lang="nb-NO" dirty="0" smtClean="0"/>
              <a:t>Utfordringer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Søkning til historie generelt i Norge i er dalende. Vi faller heldigvis mindre enn andre. Hvordan snu trenden?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Markedsføring av historie blant potensielle studenter og arbeidsgivere</a:t>
            </a:r>
          </a:p>
          <a:p>
            <a:endParaRPr lang="nb-NO" dirty="0" smtClean="0"/>
          </a:p>
          <a:p>
            <a:r>
              <a:rPr lang="nb-NO" dirty="0" smtClean="0"/>
              <a:t>Integrering av ansatte i fagmiljø, unngå at det blir for «klikkete» eller enda verre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Hårfin balanse mellom tilgjengelige undervisningsressurser og forpliktelser, svært lite spillerom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315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Presentasjon av historie ved IAKH</vt:lpstr>
      <vt:lpstr>Studiene vi tilbyr (alene eller med andre)</vt:lpstr>
      <vt:lpstr>Undervisning på emnenivå</vt:lpstr>
      <vt:lpstr>Hvem vi er?</vt:lpstr>
      <vt:lpstr>Utfordringer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historie ved IAKH</dc:title>
  <dc:creator>Steinar Andreas Sæther</dc:creator>
  <cp:lastModifiedBy>Katrine Randin</cp:lastModifiedBy>
  <cp:revision>8</cp:revision>
  <dcterms:created xsi:type="dcterms:W3CDTF">2021-06-09T09:32:03Z</dcterms:created>
  <dcterms:modified xsi:type="dcterms:W3CDTF">2021-06-11T13:30:56Z</dcterms:modified>
</cp:coreProperties>
</file>