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61" r:id="rId7"/>
    <p:sldId id="256" r:id="rId8"/>
    <p:sldId id="257" r:id="rId9"/>
    <p:sldId id="258" r:id="rId10"/>
    <p:sldId id="263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iddels stil 1 – uthevin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ys stil 2 – uthevin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51E32C-07B4-3D8A-D58C-3F14B5181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BF20480-AF5A-B117-EEB1-3052F9643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FA8BF3-8773-9997-C015-710FA54E7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9FE3-2ADF-49F2-9D8B-4AD6BD9F9195}" type="datetimeFigureOut">
              <a:rPr lang="nb-NO" smtClean="0"/>
              <a:t>03.04.2024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1D50D5-10CD-0440-8241-B32B97459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4D7542-0175-1970-8B22-7B25220DB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0F24-0F97-439A-89EE-F4DD8753B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254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BFABC9-AEA8-753E-FB12-1FA7008AB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8298B89-8E23-76E7-4E8D-1A5628A38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865BD9-7665-A797-E6F9-77026C45B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9FE3-2ADF-49F2-9D8B-4AD6BD9F9195}" type="datetimeFigureOut">
              <a:rPr lang="nb-NO" smtClean="0"/>
              <a:t>03.04.2024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AF1D59-56AE-A9CC-6E35-1C1FF65B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ABAB82-AA82-9E55-3A0C-BB22D3F50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0F24-0F97-439A-89EE-F4DD8753B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493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BA1E281-E15E-A019-8820-BFC822160F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AD841C4-FC93-FFB3-A024-843D5C6CC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405070C-D27F-7169-B3F7-A9E293689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9FE3-2ADF-49F2-9D8B-4AD6BD9F9195}" type="datetimeFigureOut">
              <a:rPr lang="nb-NO" smtClean="0"/>
              <a:t>03.04.2024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F78A40-DDAB-5572-2575-F12E2445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C4AE5E-E71C-BEBA-EC12-0B31D701D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0F24-0F97-439A-89EE-F4DD8753B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600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8608D1-838D-ED78-87E2-F6F8481C1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EB70CE-8150-044B-3F63-C5AED68BD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5BCB87-1BD1-E306-90F7-7ED220F0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9FE3-2ADF-49F2-9D8B-4AD6BD9F9195}" type="datetimeFigureOut">
              <a:rPr lang="nb-NO" smtClean="0"/>
              <a:t>03.04.2024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BC030E-F545-FF09-5662-657A779B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DD012AC-490D-66A3-5C1F-EABF2F244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0F24-0F97-439A-89EE-F4DD8753B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806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27EAEA-3ECA-11E2-7EF8-FBFEF1F66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1D24A8B-E8E5-DF85-7501-346B94552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6DE2101-DE0A-FEFB-85F0-8609E5E9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9FE3-2ADF-49F2-9D8B-4AD6BD9F9195}" type="datetimeFigureOut">
              <a:rPr lang="nb-NO" smtClean="0"/>
              <a:t>03.04.2024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3F4E95-208C-B500-C8A6-DB09939FF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F9C06A-1B05-68E5-5063-49274CE08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0F24-0F97-439A-89EE-F4DD8753B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918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1C5866-47DD-1118-1A35-A18CB98A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BAF090-A8DC-ED82-501F-97BE32129C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3E4EE86-CADB-28FC-E1F4-3B8E137B1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E9AD56F-217C-66D2-843A-C872FBEC7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9FE3-2ADF-49F2-9D8B-4AD6BD9F9195}" type="datetimeFigureOut">
              <a:rPr lang="nb-NO" smtClean="0"/>
              <a:t>03.04.2024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B64834C-5750-E37C-4966-C630A1BF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5A08ABB-EADC-E73E-B273-647C49CA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0F24-0F97-439A-89EE-F4DD8753B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473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CAA5A2-8FE3-F8E5-8252-F8788F1DB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AB209ED-3570-95CA-BDD1-4CA1D0ED6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633EEDF-1866-7C8C-716A-2E3C946A5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E1D7229-5CD3-A1AD-5A82-539D6485F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1F7BDC8-0987-75EE-E5A2-5C34C6F8A7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2D5964E-EE0B-857F-0A1B-F93B60B4F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9FE3-2ADF-49F2-9D8B-4AD6BD9F9195}" type="datetimeFigureOut">
              <a:rPr lang="nb-NO" smtClean="0"/>
              <a:t>03.04.2024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1436CE1-D4CD-30B4-5624-E3BF96DE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6DFEBF5-E5A9-EC61-F11E-206890E3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0F24-0F97-439A-89EE-F4DD8753B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169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0DB9DB-80C3-F6E9-72F6-90128BD8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EA33251-733C-7AA3-C14D-E389FDECC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9FE3-2ADF-49F2-9D8B-4AD6BD9F9195}" type="datetimeFigureOut">
              <a:rPr lang="nb-NO" smtClean="0"/>
              <a:t>03.04.2024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1678847-4197-8BA4-9F69-E9285A66F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D8BB0B1-B567-ED50-3B5D-E0DF40117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0F24-0F97-439A-89EE-F4DD8753B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215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5317977-C371-02B6-D228-D91E7F2E5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9FE3-2ADF-49F2-9D8B-4AD6BD9F9195}" type="datetimeFigureOut">
              <a:rPr lang="nb-NO" smtClean="0"/>
              <a:t>03.04.2024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C7FDAEE-9FC1-B951-973F-FA5514B10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522F264-5BCC-94AC-427E-625485535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0F24-0F97-439A-89EE-F4DD8753B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110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A65F77-0C2C-3E8F-9E05-EC3CBB916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CEA99E-F7A0-DC8E-089A-76E7DA161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1871378-FE27-8D40-E0CA-985838B74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31E08E1-6981-F968-7EC8-228995223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9FE3-2ADF-49F2-9D8B-4AD6BD9F9195}" type="datetimeFigureOut">
              <a:rPr lang="nb-NO" smtClean="0"/>
              <a:t>03.04.2024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4E36EF0-5240-0F67-B50F-F8B5DF964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C5B7712-63B8-6315-B251-8FAF80CB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0F24-0F97-439A-89EE-F4DD8753B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19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DD1173-F08A-E9BF-3417-11EDFCE6D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B0B61D0-EB90-CA74-0C45-1E0434DB2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35CC2F9-269A-4761-0652-F618D43AB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9A2A44F-B6AC-492F-58A1-A9F8CFBAF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9FE3-2ADF-49F2-9D8B-4AD6BD9F9195}" type="datetimeFigureOut">
              <a:rPr lang="nb-NO" smtClean="0"/>
              <a:t>03.04.2024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115BDA-6B14-F6B0-41F9-7A767E2A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8E21986-2B41-0552-2CF4-582DDD386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0F24-0F97-439A-89EE-F4DD8753B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581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60D0014-DA01-B3D8-548E-F608FA521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D130D1B-D722-0816-C323-C040C6865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8B3FB2-6DD0-EE3D-E028-A8D4416F10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19FE3-2ADF-49F2-9D8B-4AD6BD9F9195}" type="datetimeFigureOut">
              <a:rPr lang="nb-NO" smtClean="0"/>
              <a:t>03.04.2024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3B78CE-47F3-EAA7-E45E-B395950D8E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26C3654-2AA9-87F0-DD9F-E038C9F6C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0F24-0F97-439A-89EE-F4DD8753B8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78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for-ansatte/enhetssider/hf/aktuelt/saker/2024/hfs-arbeidspliktbestemmelse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for-ansatte/enhetssider/hf/aktuelt/saker/2024/hfs-arbeidspliktbestemmelser.html" TargetMode="External"/><Relationship Id="rId2" Type="http://schemas.openxmlformats.org/officeDocument/2006/relationships/hyperlink" Target="https://www.hf.uio.no/om/organisasjon/styret/moter/2024/1-2024/protokoll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68A0-B82A-D57A-B38D-9BD6B82C0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2895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 err="1"/>
              <a:t>Arbeidspliktbestemmelser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HF</a:t>
            </a:r>
            <a:br>
              <a:rPr lang="en-US" dirty="0"/>
            </a:b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6164-D896-CEDF-83E6-148DC2EE7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304" y="1250066"/>
            <a:ext cx="10515600" cy="50002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Process:</a:t>
            </a:r>
          </a:p>
          <a:p>
            <a:pPr lvl="1"/>
            <a:r>
              <a:rPr lang="en-US" dirty="0"/>
              <a:t>One committee to prepare a document specifying requirements for a new platform to keep track of teaching hours and administrative duties across HF (“</a:t>
            </a:r>
            <a:r>
              <a:rPr lang="en-US" dirty="0" err="1"/>
              <a:t>Randinutvalget</a:t>
            </a:r>
            <a:r>
              <a:rPr lang="en-US" dirty="0"/>
              <a:t>” 2020-2022): one conclusion: we need a update of the regulations before the platform can be developed.</a:t>
            </a:r>
          </a:p>
          <a:p>
            <a:pPr lvl="1"/>
            <a:r>
              <a:rPr lang="en-US" dirty="0"/>
              <a:t>A second committee to propose a new set of regulations for planning teaching and keeping track of academic staff hours: (from fall of 2023 to February 2024)</a:t>
            </a:r>
          </a:p>
          <a:p>
            <a:pPr lvl="1"/>
            <a:r>
              <a:rPr lang="en-US" dirty="0"/>
              <a:t>Alternatives</a:t>
            </a:r>
          </a:p>
          <a:p>
            <a:pPr lvl="2"/>
            <a:r>
              <a:rPr lang="en-US" dirty="0"/>
              <a:t>New system based on the proposal of the second committee</a:t>
            </a:r>
          </a:p>
          <a:p>
            <a:pPr lvl="2"/>
            <a:r>
              <a:rPr lang="en-US" dirty="0"/>
              <a:t>Keep the old system with some modifications and standardization across the faculty</a:t>
            </a:r>
          </a:p>
          <a:p>
            <a:pPr lvl="1"/>
            <a:r>
              <a:rPr lang="en-US" dirty="0"/>
              <a:t>The Faculty Board will discuss the issue twice, reaching a conclusion on Sept 24</a:t>
            </a:r>
          </a:p>
          <a:p>
            <a:pPr lvl="1"/>
            <a:r>
              <a:rPr lang="en-US" dirty="0"/>
              <a:t>All employees are welcome to </a:t>
            </a:r>
            <a:r>
              <a:rPr lang="en-US" dirty="0">
                <a:hlinkClick r:id="rId2"/>
              </a:rPr>
              <a:t>submit their viewpoints </a:t>
            </a:r>
            <a:r>
              <a:rPr lang="en-US" dirty="0"/>
              <a:t>online until 31 May and some have already done so</a:t>
            </a:r>
          </a:p>
          <a:p>
            <a:pPr lvl="1"/>
            <a:r>
              <a:rPr lang="en-US" dirty="0"/>
              <a:t>General meetings have been called to discuss the proposal, the one in English is tomorrow (20 march at </a:t>
            </a:r>
            <a:r>
              <a:rPr lang="en-US" dirty="0" err="1"/>
              <a:t>HF:Studio</a:t>
            </a:r>
            <a:r>
              <a:rPr lang="en-US" dirty="0"/>
              <a:t> , 1500-1600)</a:t>
            </a:r>
          </a:p>
          <a:p>
            <a:pPr lvl="1"/>
            <a:r>
              <a:rPr lang="en-US" dirty="0"/>
              <a:t>Dept. Heads have been invited to convey their colleagues’, their own views and all depts have been asked to discuss it in their own board meetings</a:t>
            </a:r>
          </a:p>
          <a:p>
            <a:pPr lvl="1"/>
            <a:endParaRPr lang="en-US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772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2D1A8-5A96-D162-B2DC-9A44E997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Nye </a:t>
            </a:r>
            <a:r>
              <a:rPr lang="en-US" dirty="0" err="1"/>
              <a:t>arbeidstidsbestemmelser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norsk</a:t>
            </a:r>
            <a:r>
              <a:rPr lang="en-US" dirty="0"/>
              <a:t>  </a:t>
            </a:r>
            <a:br>
              <a:rPr lang="en-US" dirty="0"/>
            </a:br>
            <a:r>
              <a:rPr lang="en-US" sz="2700" dirty="0"/>
              <a:t>(</a:t>
            </a:r>
            <a:r>
              <a:rPr lang="en-US" sz="2700" dirty="0" err="1"/>
              <a:t>fra</a:t>
            </a:r>
            <a:r>
              <a:rPr lang="en-US" sz="2700" dirty="0"/>
              <a:t> </a:t>
            </a:r>
            <a:r>
              <a:rPr lang="en-US" sz="2700" dirty="0" err="1">
                <a:hlinkClick r:id="rId2"/>
              </a:rPr>
              <a:t>Fakultetsstyresak</a:t>
            </a:r>
            <a:r>
              <a:rPr lang="en-US" sz="2700" dirty="0">
                <a:hlinkClick r:id="rId2"/>
              </a:rPr>
              <a:t> 8. mars</a:t>
            </a:r>
            <a:r>
              <a:rPr lang="en-US" sz="2700" dirty="0"/>
              <a:t>: O-Sak 2)</a:t>
            </a:r>
            <a:endParaRPr lang="nb-NO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1F452-0BA6-2A6E-E034-24A75A5B5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I høringen ber dekanatet om tilbakemelding på hvilken modell fakultetet skal ha som utgangspunkt i det videre arbeidet. Informasjon </a:t>
            </a:r>
            <a:r>
              <a:rPr lang="nb-NO" dirty="0">
                <a:hlinkClick r:id="rId3"/>
              </a:rPr>
              <a:t>her</a:t>
            </a:r>
            <a:r>
              <a:rPr lang="nb-NO" dirty="0"/>
              <a:t>. </a:t>
            </a:r>
          </a:p>
          <a:p>
            <a:pPr lvl="1"/>
            <a:r>
              <a:rPr lang="nb-NO" dirty="0"/>
              <a:t>Modell 1 tar utgangspunkt i arbeidsgruppens forslag,  en forenklet modell med større tellende enheter. </a:t>
            </a:r>
          </a:p>
          <a:p>
            <a:pPr lvl="1"/>
            <a:r>
              <a:rPr lang="nb-NO" dirty="0"/>
              <a:t>Modell 2 tar utgangspunkt i dagens retningslinjer, basert på registrering av enkelttimer. Velges modell 2, vil arbeidet må uansett retningslinjene standardiseres og forenkles tvers av fakultetet. </a:t>
            </a:r>
          </a:p>
          <a:p>
            <a:r>
              <a:rPr lang="nb-NO" dirty="0"/>
              <a:t>Høringsfristen er 31. mai. </a:t>
            </a:r>
          </a:p>
          <a:p>
            <a:r>
              <a:rPr lang="nb-NO" dirty="0"/>
              <a:t>Nettskjema for alle ansatte, der individuelle innspill til høringen kan leveres innen 31. mai. </a:t>
            </a:r>
          </a:p>
          <a:p>
            <a:r>
              <a:rPr lang="nb-NO" dirty="0"/>
              <a:t>Instituttenes høringssvar må være behandlet i instituttstyrene før innsending til fakultetet. </a:t>
            </a:r>
          </a:p>
          <a:p>
            <a:r>
              <a:rPr lang="nb-NO" dirty="0"/>
              <a:t>HFSU og fagforeningene vil også være høringsinstanser. </a:t>
            </a:r>
          </a:p>
          <a:p>
            <a:r>
              <a:rPr lang="nb-NO" dirty="0"/>
              <a:t>Det vil bli avholdt to allmøter: </a:t>
            </a:r>
          </a:p>
          <a:p>
            <a:pPr lvl="1"/>
            <a:r>
              <a:rPr lang="nb-NO" dirty="0"/>
              <a:t>Allmøte på norsk tirsdag 19. mars. kl. 15-16 i seminarrom 1, Sophus Bugges hus </a:t>
            </a:r>
          </a:p>
          <a:p>
            <a:pPr lvl="1"/>
            <a:r>
              <a:rPr lang="nb-NO" dirty="0"/>
              <a:t>Allmøte på engelsk onsdag 20. mars. kl. 15-16 i </a:t>
            </a:r>
            <a:r>
              <a:rPr lang="nb-NO" dirty="0" err="1"/>
              <a:t>HF:Studio</a:t>
            </a:r>
            <a:r>
              <a:rPr lang="nb-NO" dirty="0"/>
              <a:t>, Sophus Bugges hus </a:t>
            </a:r>
          </a:p>
          <a:p>
            <a:r>
              <a:rPr lang="nb-NO" dirty="0"/>
              <a:t>Fakultetsstyret diskuterer saken 21. juni, og saken vedtas 20. september.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454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08FCA-E6BA-F8E5-E8D1-64367958C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points from the new proposal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6C33D-473F-9D70-B82C-874310CCD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Keeping track of academic staff time spent on teaching and administration:</a:t>
            </a:r>
          </a:p>
          <a:p>
            <a:pPr lvl="1"/>
            <a:r>
              <a:rPr lang="en-US" dirty="0"/>
              <a:t>More detail =&gt; more just, also more time consuming</a:t>
            </a:r>
          </a:p>
          <a:p>
            <a:pPr lvl="1"/>
            <a:r>
              <a:rPr lang="en-US" dirty="0"/>
              <a:t>Less detail=&gt; potentially less just, less time consuming</a:t>
            </a:r>
          </a:p>
          <a:p>
            <a:r>
              <a:rPr lang="en-US" dirty="0"/>
              <a:t>Instead of budgeting for each hour,  a unit of 50 hours (=1 GUN) is used as a base, and in principle nothing less than 25 hours (=1/2 GUN) will be counted.</a:t>
            </a:r>
          </a:p>
          <a:p>
            <a:r>
              <a:rPr lang="en-US" dirty="0"/>
              <a:t>Standard course = 150 hours = 3 GUNS (regardless of # students, type of teaching/ type of examination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Difficult to foresee all consequences:</a:t>
            </a:r>
          </a:p>
          <a:p>
            <a:pPr lvl="1"/>
            <a:r>
              <a:rPr lang="en-US" dirty="0"/>
              <a:t>+ more flexible, easier to try out new formats of teaching since they will not automatically have a budget/economic side</a:t>
            </a:r>
          </a:p>
          <a:p>
            <a:pPr lvl="1"/>
            <a:r>
              <a:rPr lang="en-US" dirty="0"/>
              <a:t>- risk that it benefits the cavalier, and punishes the conscientious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68387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8E02FA16-BE52-2BB8-E147-06A51C82A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Teaching</a:t>
            </a:r>
            <a:r>
              <a:rPr lang="nb-NO" dirty="0"/>
              <a:t> </a:t>
            </a:r>
            <a:r>
              <a:rPr lang="nb-NO" dirty="0" err="1"/>
              <a:t>hours</a:t>
            </a:r>
            <a:r>
              <a:rPr lang="nb-NO" dirty="0"/>
              <a:t> – </a:t>
            </a:r>
            <a:r>
              <a:rPr lang="nb-NO" dirty="0" err="1"/>
              <a:t>now</a:t>
            </a:r>
            <a:r>
              <a:rPr lang="nb-NO" dirty="0"/>
              <a:t> and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new</a:t>
            </a:r>
            <a:r>
              <a:rPr lang="nb-NO" dirty="0"/>
              <a:t> system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9A81CE9C-1456-57D2-CA39-ADD8382AA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273966"/>
              </p:ext>
            </p:extLst>
          </p:nvPr>
        </p:nvGraphicFramePr>
        <p:xfrm>
          <a:off x="838200" y="1825625"/>
          <a:ext cx="10515597" cy="4079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743227">
                  <a:extLst>
                    <a:ext uri="{9D8B030D-6E8A-4147-A177-3AD203B41FA5}">
                      <a16:colId xmlns:a16="http://schemas.microsoft.com/office/drawing/2014/main" val="1745394501"/>
                    </a:ext>
                  </a:extLst>
                </a:gridCol>
                <a:gridCol w="3267171">
                  <a:extLst>
                    <a:ext uri="{9D8B030D-6E8A-4147-A177-3AD203B41FA5}">
                      <a16:colId xmlns:a16="http://schemas.microsoft.com/office/drawing/2014/main" val="157618085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95310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Work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Hours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GUN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955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Administration (and meeting time)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20/34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1 GUN = 50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96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Teaching and grading, standard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117-159 hours (HF estimate)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 GUN = 150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67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Non-standard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Not specified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Will be calibrated per course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801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Supervision, 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15-60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1 GUN = 50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781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Supervision, 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8 hours, 24 hours per 30 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½ GUN = 25 hours per 30 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363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Grading, master’s 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24 hours per 120 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½ GUN = 25 hours per 120 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706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Co-examination, appeals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Approx. 1 hour per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Only counted when over  ½ GUN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352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Supervision, PhD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84-150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½ GUN each semester (150 hours)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042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Evaluation, PhD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40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1 GUN = 50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554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Sick days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3,75 hours per day (1.am/prof.)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½ GUN for 7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983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90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8E02FA16-BE52-2BB8-E147-06A51C82A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Teaching</a:t>
            </a:r>
            <a:r>
              <a:rPr lang="nb-NO" dirty="0"/>
              <a:t> </a:t>
            </a:r>
            <a:r>
              <a:rPr lang="nb-NO" dirty="0" err="1"/>
              <a:t>hours</a:t>
            </a:r>
            <a:r>
              <a:rPr lang="nb-NO" dirty="0"/>
              <a:t> – </a:t>
            </a:r>
            <a:r>
              <a:rPr lang="nb-NO" dirty="0" err="1"/>
              <a:t>now</a:t>
            </a:r>
            <a:r>
              <a:rPr lang="nb-NO" dirty="0"/>
              <a:t> and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new</a:t>
            </a:r>
            <a:r>
              <a:rPr lang="nb-NO" dirty="0"/>
              <a:t> system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9A81CE9C-1456-57D2-CA39-ADD8382AA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405493"/>
              </p:ext>
            </p:extLst>
          </p:nvPr>
        </p:nvGraphicFramePr>
        <p:xfrm>
          <a:off x="838200" y="1690688"/>
          <a:ext cx="10719062" cy="22199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815654">
                  <a:extLst>
                    <a:ext uri="{9D8B030D-6E8A-4147-A177-3AD203B41FA5}">
                      <a16:colId xmlns:a16="http://schemas.microsoft.com/office/drawing/2014/main" val="1745394501"/>
                    </a:ext>
                  </a:extLst>
                </a:gridCol>
                <a:gridCol w="3330387">
                  <a:extLst>
                    <a:ext uri="{9D8B030D-6E8A-4147-A177-3AD203B41FA5}">
                      <a16:colId xmlns:a16="http://schemas.microsoft.com/office/drawing/2014/main" val="1576180858"/>
                    </a:ext>
                  </a:extLst>
                </a:gridCol>
                <a:gridCol w="3573021">
                  <a:extLst>
                    <a:ext uri="{9D8B030D-6E8A-4147-A177-3AD203B41FA5}">
                      <a16:colId xmlns:a16="http://schemas.microsoft.com/office/drawing/2014/main" val="3895310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Hours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GUN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955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Associate professor/professor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424 h = 390 + 68 - 20 - 14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8 GUN = 8 + 1 - 1 GUN = 400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96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Associate professor/professor over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413 h = 381 + 66 - 20 - 14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8 GUN = 8 + 1 - 1 GUN = 400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67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Associate professor/professor over 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390 h = 361 + 63 - 20 - 14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7 GUN = 8 + 1 - 1 - 1 GUN = 350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8014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noProof="0" dirty="0"/>
                        <a:t>Lecturer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653 h = 636 + 51 - 20 - 14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13 GUN = 13 + 1 - 1 GUN = 650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781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Lecturer over 60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638 h = 622 + 50 - 20 - 14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11 GUN = 13 + 1 - 1 – 2 GUN = 550 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363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455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86BBDD-1355-360D-045E-6634CFB36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01" y="274104"/>
            <a:ext cx="9906199" cy="1157242"/>
          </a:xfrm>
        </p:spPr>
        <p:txBody>
          <a:bodyPr>
            <a:normAutofit/>
          </a:bodyPr>
          <a:lstStyle/>
          <a:p>
            <a:pPr algn="ctr"/>
            <a:r>
              <a:rPr lang="nb-NO" sz="4000"/>
              <a:t>Hours now and with new system – Example</a:t>
            </a:r>
          </a:p>
        </p:txBody>
      </p:sp>
      <p:graphicFrame>
        <p:nvGraphicFramePr>
          <p:cNvPr id="9" name="Plassholder for innhold 8">
            <a:extLst>
              <a:ext uri="{FF2B5EF4-FFF2-40B4-BE49-F238E27FC236}">
                <a16:creationId xmlns:a16="http://schemas.microsoft.com/office/drawing/2014/main" id="{5F3A660C-34C5-4E3E-02B4-159B392926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091423"/>
              </p:ext>
            </p:extLst>
          </p:nvPr>
        </p:nvGraphicFramePr>
        <p:xfrm>
          <a:off x="1250830" y="2361985"/>
          <a:ext cx="9690345" cy="3396141"/>
        </p:xfrm>
        <a:graphic>
          <a:graphicData uri="http://schemas.openxmlformats.org/drawingml/2006/table">
            <a:tbl>
              <a:tblPr firstRow="1" bandRow="1"/>
              <a:tblGrid>
                <a:gridCol w="892068">
                  <a:extLst>
                    <a:ext uri="{9D8B030D-6E8A-4147-A177-3AD203B41FA5}">
                      <a16:colId xmlns:a16="http://schemas.microsoft.com/office/drawing/2014/main" val="1883622595"/>
                    </a:ext>
                  </a:extLst>
                </a:gridCol>
                <a:gridCol w="753100">
                  <a:extLst>
                    <a:ext uri="{9D8B030D-6E8A-4147-A177-3AD203B41FA5}">
                      <a16:colId xmlns:a16="http://schemas.microsoft.com/office/drawing/2014/main" val="3413125705"/>
                    </a:ext>
                  </a:extLst>
                </a:gridCol>
                <a:gridCol w="795859">
                  <a:extLst>
                    <a:ext uri="{9D8B030D-6E8A-4147-A177-3AD203B41FA5}">
                      <a16:colId xmlns:a16="http://schemas.microsoft.com/office/drawing/2014/main" val="3622152171"/>
                    </a:ext>
                  </a:extLst>
                </a:gridCol>
                <a:gridCol w="959770">
                  <a:extLst>
                    <a:ext uri="{9D8B030D-6E8A-4147-A177-3AD203B41FA5}">
                      <a16:colId xmlns:a16="http://schemas.microsoft.com/office/drawing/2014/main" val="433029003"/>
                    </a:ext>
                  </a:extLst>
                </a:gridCol>
                <a:gridCol w="762007">
                  <a:extLst>
                    <a:ext uri="{9D8B030D-6E8A-4147-A177-3AD203B41FA5}">
                      <a16:colId xmlns:a16="http://schemas.microsoft.com/office/drawing/2014/main" val="3170985767"/>
                    </a:ext>
                  </a:extLst>
                </a:gridCol>
                <a:gridCol w="959770">
                  <a:extLst>
                    <a:ext uri="{9D8B030D-6E8A-4147-A177-3AD203B41FA5}">
                      <a16:colId xmlns:a16="http://schemas.microsoft.com/office/drawing/2014/main" val="2431424304"/>
                    </a:ext>
                  </a:extLst>
                </a:gridCol>
                <a:gridCol w="941953">
                  <a:extLst>
                    <a:ext uri="{9D8B030D-6E8A-4147-A177-3AD203B41FA5}">
                      <a16:colId xmlns:a16="http://schemas.microsoft.com/office/drawing/2014/main" val="528490081"/>
                    </a:ext>
                  </a:extLst>
                </a:gridCol>
                <a:gridCol w="1362421">
                  <a:extLst>
                    <a:ext uri="{9D8B030D-6E8A-4147-A177-3AD203B41FA5}">
                      <a16:colId xmlns:a16="http://schemas.microsoft.com/office/drawing/2014/main" val="1132246905"/>
                    </a:ext>
                  </a:extLst>
                </a:gridCol>
                <a:gridCol w="1355295">
                  <a:extLst>
                    <a:ext uri="{9D8B030D-6E8A-4147-A177-3AD203B41FA5}">
                      <a16:colId xmlns:a16="http://schemas.microsoft.com/office/drawing/2014/main" val="4049171340"/>
                    </a:ext>
                  </a:extLst>
                </a:gridCol>
                <a:gridCol w="908102">
                  <a:extLst>
                    <a:ext uri="{9D8B030D-6E8A-4147-A177-3AD203B41FA5}">
                      <a16:colId xmlns:a16="http://schemas.microsoft.com/office/drawing/2014/main" val="1447048162"/>
                    </a:ext>
                  </a:extLst>
                </a:gridCol>
              </a:tblGrid>
              <a:tr h="9928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Arial" panose="020B0604020202020204" pitchFamily="34" charset="0"/>
                        </a:rPr>
                        <a:t>HIS1400</a:t>
                      </a:r>
                      <a:endParaRPr lang="nb-NO" sz="2100" b="0" i="0" u="none" strike="noStrike" dirty="0">
                        <a:effectLst/>
                        <a:highlight>
                          <a:srgbClr val="F8CBAD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Arial" panose="020B0604020202020204" pitchFamily="34" charset="0"/>
                        </a:rPr>
                        <a:t>HIS1400, now</a:t>
                      </a:r>
                      <a:endParaRPr lang="nb-NO" sz="2100" b="0" i="0" u="none" strike="noStrike">
                        <a:effectLst/>
                        <a:highlight>
                          <a:srgbClr val="F8CBAD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HIS2000-course, </a:t>
                      </a:r>
                      <a:r>
                        <a:rPr lang="nb-NO" sz="12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one</a:t>
                      </a: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 </a:t>
                      </a:r>
                      <a:r>
                        <a:rPr lang="nb-NO" sz="12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group</a:t>
                      </a:r>
                      <a:endParaRPr lang="nb-NO" sz="2100" b="0" i="0" u="none" strike="noStrike" dirty="0">
                        <a:effectLst/>
                        <a:highlight>
                          <a:srgbClr val="D9E1F2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HIS2000-course, with field trip</a:t>
                      </a:r>
                      <a:endParaRPr lang="nb-NO" sz="2100" b="0" i="0" u="none" strike="noStrike">
                        <a:effectLst/>
                        <a:highlight>
                          <a:srgbClr val="D9E1F2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HIS2000-course, </a:t>
                      </a:r>
                      <a:r>
                        <a:rPr lang="nb-NO" sz="1200" b="0" i="0" u="none" strike="noStrike" err="1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one</a:t>
                      </a: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 </a:t>
                      </a:r>
                      <a:r>
                        <a:rPr lang="nb-NO" sz="1200" b="0" i="0" u="none" strike="noStrike" err="1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group</a:t>
                      </a:r>
                      <a:endParaRPr lang="nb-NO" sz="2100" b="0" i="0" u="none" strike="noStrike">
                        <a:effectLst/>
                        <a:highlight>
                          <a:srgbClr val="D9E1F2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HIS2000-course, two groups</a:t>
                      </a:r>
                      <a:endParaRPr lang="nb-NO" sz="2100" b="0" i="0" u="none" strike="noStrike">
                        <a:effectLst/>
                        <a:highlight>
                          <a:srgbClr val="D9E1F2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HIS4035 – Prosjektutvikling og arbeidsmetodikk i historiefaget</a:t>
                      </a:r>
                      <a:endParaRPr lang="nb-NO" sz="2100" b="0" i="0" u="none" strike="noStrike">
                        <a:effectLst/>
                        <a:highlight>
                          <a:srgbClr val="D9E1F2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HIS4050 Historieformidling</a:t>
                      </a:r>
                      <a:endParaRPr lang="nb-NO" sz="2100" b="0" i="0" u="none" strike="noStrike">
                        <a:effectLst/>
                        <a:highlight>
                          <a:srgbClr val="D9E1F2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HIS4000-course, two groups</a:t>
                      </a:r>
                      <a:endParaRPr lang="nb-NO" sz="2100" b="0" i="0" u="none" strike="noStrike">
                        <a:effectLst/>
                        <a:highlight>
                          <a:srgbClr val="D9E1F2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890811"/>
                  </a:ext>
                </a:extLst>
              </a:tr>
              <a:tr h="24032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  <a:endParaRPr lang="nb-NO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135,5</a:t>
                      </a:r>
                      <a:endParaRPr lang="nb-NO" sz="2100" b="0" i="0" u="none" strike="noStrike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07852"/>
                  </a:ext>
                </a:extLst>
              </a:tr>
              <a:tr h="24032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  <a:endParaRPr lang="nb-NO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158</a:t>
                      </a:r>
                      <a:endParaRPr lang="nb-NO" sz="2100" b="0" i="0" u="none" strike="noStrike" dirty="0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  <a:endParaRPr lang="nb-NO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511764"/>
                  </a:ext>
                </a:extLst>
              </a:tr>
              <a:tr h="24032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nb-NO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127</a:t>
                      </a:r>
                      <a:endParaRPr lang="nb-NO" sz="2100" b="0" i="0" u="none" strike="noStrike" dirty="0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899784"/>
                  </a:ext>
                </a:extLst>
              </a:tr>
              <a:tr h="24032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213</a:t>
                      </a:r>
                      <a:endParaRPr lang="nb-NO" sz="2100" b="0" i="0" u="none" strike="noStrike" dirty="0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107569"/>
                  </a:ext>
                </a:extLst>
              </a:tr>
              <a:tr h="24032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102</a:t>
                      </a:r>
                      <a:endParaRPr lang="nb-NO" sz="2100" b="0" i="0" u="none" strike="noStrike" dirty="0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0858186"/>
                  </a:ext>
                </a:extLst>
              </a:tr>
              <a:tr h="24032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181,5</a:t>
                      </a:r>
                      <a:endParaRPr lang="nb-NO" sz="2100" b="0" i="0" u="none" strike="noStrike" dirty="0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636605"/>
                  </a:ext>
                </a:extLst>
              </a:tr>
              <a:tr h="24032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207</a:t>
                      </a:r>
                      <a:endParaRPr lang="nb-NO" sz="2100" b="0" i="0" u="none" strike="noStrike" dirty="0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90086"/>
                  </a:ext>
                </a:extLst>
              </a:tr>
              <a:tr h="24032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 GUN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Arial" panose="020B0604020202020204" pitchFamily="34" charset="0"/>
                        </a:rPr>
                        <a:t>1025</a:t>
                      </a:r>
                      <a:endParaRPr lang="nb-NO" sz="2100" b="0" i="0" u="none" strike="noStrike">
                        <a:effectLst/>
                        <a:highlight>
                          <a:srgbClr val="F8CBAD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 1124</a:t>
                      </a:r>
                      <a:endParaRPr lang="nb-NO" sz="2100" b="0" i="0" u="none" strike="noStrike" dirty="0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150</a:t>
                      </a:r>
                      <a:endParaRPr lang="nb-NO" sz="2100" b="0" i="0" u="none" strike="noStrike" dirty="0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150</a:t>
                      </a:r>
                      <a:endParaRPr lang="nb-NO" sz="2100" b="0" i="0" u="none" strike="noStrike" dirty="0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150</a:t>
                      </a:r>
                      <a:endParaRPr lang="nb-NO" sz="21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300</a:t>
                      </a:r>
                      <a:endParaRPr lang="nb-NO" sz="21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200</a:t>
                      </a:r>
                      <a:endParaRPr lang="nb-NO" sz="21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300</a:t>
                      </a:r>
                      <a:endParaRPr lang="nb-NO" sz="21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300</a:t>
                      </a:r>
                      <a:endParaRPr lang="nb-NO" sz="21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201231"/>
                  </a:ext>
                </a:extLst>
              </a:tr>
              <a:tr h="24032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 now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Arial" panose="020B0604020202020204" pitchFamily="34" charset="0"/>
                        </a:rPr>
                        <a:t>1124</a:t>
                      </a:r>
                      <a:endParaRPr lang="nb-NO" sz="2100" b="0" i="0" u="none" strike="noStrike">
                        <a:effectLst/>
                        <a:highlight>
                          <a:srgbClr val="F8CBAD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 </a:t>
                      </a:r>
                      <a:endParaRPr lang="nb-NO" sz="2100" b="0" i="0" u="none" strike="noStrike" dirty="0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131</a:t>
                      </a:r>
                      <a:endParaRPr lang="nb-NO" sz="2100" b="0" i="0" u="none" strike="noStrike" dirty="0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188</a:t>
                      </a:r>
                      <a:endParaRPr lang="nb-NO" sz="2100" b="0" i="0" u="none" strike="noStrike" dirty="0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142</a:t>
                      </a:r>
                      <a:endParaRPr lang="nb-NO" sz="21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260</a:t>
                      </a:r>
                      <a:endParaRPr lang="nb-NO" sz="21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201</a:t>
                      </a:r>
                      <a:endParaRPr lang="nb-NO" sz="2100" b="0" i="0" u="none" strike="noStrike" dirty="0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271</a:t>
                      </a:r>
                      <a:endParaRPr lang="nb-NO" sz="2100" b="0" i="0" u="none" strike="noStrike" dirty="0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267</a:t>
                      </a:r>
                      <a:endParaRPr lang="nb-NO" sz="2100" b="0" i="0" u="none" strike="noStrike" dirty="0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491516"/>
                  </a:ext>
                </a:extLst>
              </a:tr>
              <a:tr h="24032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  <a:endParaRPr lang="nb-NO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-99</a:t>
                      </a:r>
                      <a:endParaRPr lang="nb-NO" sz="2100" b="0" i="0" u="none" strike="noStrike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 </a:t>
                      </a:r>
                      <a:endParaRPr lang="nb-NO" sz="2100" b="0" i="0" u="none" strike="noStrike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19</a:t>
                      </a:r>
                      <a:endParaRPr lang="nb-NO" sz="2100" b="0" i="0" u="none" strike="noStrike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-38</a:t>
                      </a:r>
                      <a:endParaRPr lang="nb-NO" sz="2100" b="0" i="0" u="none" strike="noStrike" dirty="0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8</a:t>
                      </a:r>
                      <a:endParaRPr lang="nb-NO" sz="2100" b="0" i="0" u="none" strike="noStrike" dirty="0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40</a:t>
                      </a:r>
                      <a:endParaRPr lang="nb-NO" sz="2100" b="0" i="0" u="none" strike="noStrike" dirty="0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-1</a:t>
                      </a:r>
                      <a:endParaRPr lang="nb-NO" sz="2100" b="0" i="0" u="none" strike="noStrike" dirty="0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30</a:t>
                      </a:r>
                      <a:endParaRPr lang="nb-NO" sz="2100" b="0" i="0" u="none" strike="noStrike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33</a:t>
                      </a:r>
                      <a:endParaRPr lang="nb-NO" sz="2100" b="0" i="0" u="none" strike="noStrike" dirty="0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1134" marR="11134" marT="11134" marB="0" anchor="b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04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18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86BBDD-1355-360D-045E-6634CFB36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nb-NO" sz="4000"/>
              <a:t>Hours now and with new system – Example</a:t>
            </a: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CA710A84-4DF1-8030-DE1C-63CA85114C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351098"/>
              </p:ext>
            </p:extLst>
          </p:nvPr>
        </p:nvGraphicFramePr>
        <p:xfrm>
          <a:off x="1115562" y="2415575"/>
          <a:ext cx="10168134" cy="2619876"/>
        </p:xfrm>
        <a:graphic>
          <a:graphicData uri="http://schemas.openxmlformats.org/drawingml/2006/table">
            <a:tbl>
              <a:tblPr/>
              <a:tblGrid>
                <a:gridCol w="792910">
                  <a:extLst>
                    <a:ext uri="{9D8B030D-6E8A-4147-A177-3AD203B41FA5}">
                      <a16:colId xmlns:a16="http://schemas.microsoft.com/office/drawing/2014/main" val="936337724"/>
                    </a:ext>
                  </a:extLst>
                </a:gridCol>
                <a:gridCol w="754932">
                  <a:extLst>
                    <a:ext uri="{9D8B030D-6E8A-4147-A177-3AD203B41FA5}">
                      <a16:colId xmlns:a16="http://schemas.microsoft.com/office/drawing/2014/main" val="1823840122"/>
                    </a:ext>
                  </a:extLst>
                </a:gridCol>
                <a:gridCol w="794561">
                  <a:extLst>
                    <a:ext uri="{9D8B030D-6E8A-4147-A177-3AD203B41FA5}">
                      <a16:colId xmlns:a16="http://schemas.microsoft.com/office/drawing/2014/main" val="1931155708"/>
                    </a:ext>
                  </a:extLst>
                </a:gridCol>
                <a:gridCol w="1481463">
                  <a:extLst>
                    <a:ext uri="{9D8B030D-6E8A-4147-A177-3AD203B41FA5}">
                      <a16:colId xmlns:a16="http://schemas.microsoft.com/office/drawing/2014/main" val="1301695645"/>
                    </a:ext>
                  </a:extLst>
                </a:gridCol>
                <a:gridCol w="1481463">
                  <a:extLst>
                    <a:ext uri="{9D8B030D-6E8A-4147-A177-3AD203B41FA5}">
                      <a16:colId xmlns:a16="http://schemas.microsoft.com/office/drawing/2014/main" val="491830121"/>
                    </a:ext>
                  </a:extLst>
                </a:gridCol>
                <a:gridCol w="1481463">
                  <a:extLst>
                    <a:ext uri="{9D8B030D-6E8A-4147-A177-3AD203B41FA5}">
                      <a16:colId xmlns:a16="http://schemas.microsoft.com/office/drawing/2014/main" val="2012681126"/>
                    </a:ext>
                  </a:extLst>
                </a:gridCol>
                <a:gridCol w="763187">
                  <a:extLst>
                    <a:ext uri="{9D8B030D-6E8A-4147-A177-3AD203B41FA5}">
                      <a16:colId xmlns:a16="http://schemas.microsoft.com/office/drawing/2014/main" val="155573228"/>
                    </a:ext>
                  </a:extLst>
                </a:gridCol>
                <a:gridCol w="867214">
                  <a:extLst>
                    <a:ext uri="{9D8B030D-6E8A-4147-A177-3AD203B41FA5}">
                      <a16:colId xmlns:a16="http://schemas.microsoft.com/office/drawing/2014/main" val="1548195655"/>
                    </a:ext>
                  </a:extLst>
                </a:gridCol>
                <a:gridCol w="875471">
                  <a:extLst>
                    <a:ext uri="{9D8B030D-6E8A-4147-A177-3AD203B41FA5}">
                      <a16:colId xmlns:a16="http://schemas.microsoft.com/office/drawing/2014/main" val="2837008198"/>
                    </a:ext>
                  </a:extLst>
                </a:gridCol>
                <a:gridCol w="875470">
                  <a:extLst>
                    <a:ext uri="{9D8B030D-6E8A-4147-A177-3AD203B41FA5}">
                      <a16:colId xmlns:a16="http://schemas.microsoft.com/office/drawing/2014/main" val="807784482"/>
                    </a:ext>
                  </a:extLst>
                </a:gridCol>
              </a:tblGrid>
              <a:tr h="39668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Arial" panose="020B0604020202020204" pitchFamily="34" charset="0"/>
                        </a:rPr>
                        <a:t>ARK1000</a:t>
                      </a:r>
                      <a:endParaRPr lang="nb-NO" sz="1900" b="0" i="0" u="none" strike="noStrike">
                        <a:effectLst/>
                        <a:highlight>
                          <a:srgbClr val="F8CBAD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Arial" panose="020B0604020202020204" pitchFamily="34" charset="0"/>
                        </a:rPr>
                        <a:t>ARK1000, now</a:t>
                      </a:r>
                      <a:endParaRPr lang="nb-NO" sz="1900" b="0" i="0" u="none" strike="noStrike">
                        <a:effectLst/>
                        <a:highlight>
                          <a:srgbClr val="F8CBAD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ARK1010/1020/1030</a:t>
                      </a:r>
                      <a:endParaRPr lang="nb-NO" sz="1900" b="0" i="0" u="none" strike="noStrike">
                        <a:effectLst/>
                        <a:highlight>
                          <a:srgbClr val="D9E1F2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ARK2011/2021/2031</a:t>
                      </a:r>
                      <a:endParaRPr lang="nb-NO" sz="1900" b="0" i="0" u="none" strike="noStrike">
                        <a:effectLst/>
                        <a:highlight>
                          <a:srgbClr val="D9E1F2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ARK2120/2130/2140</a:t>
                      </a:r>
                      <a:endParaRPr lang="nb-NO" sz="1900" b="0" i="0" u="none" strike="noStrike">
                        <a:effectLst/>
                        <a:highlight>
                          <a:srgbClr val="D9E1F2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ARK4000-course</a:t>
                      </a:r>
                      <a:endParaRPr lang="nb-NO" sz="1900" b="0" i="0" u="none" strike="noStrike">
                        <a:effectLst/>
                        <a:highlight>
                          <a:srgbClr val="D9E1F2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KONS4050</a:t>
                      </a:r>
                      <a:endParaRPr lang="nb-NO" sz="1900" b="0" i="0" u="none" strike="noStrike">
                        <a:effectLst/>
                        <a:highlight>
                          <a:srgbClr val="D9E1F2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KONS2000-course</a:t>
                      </a:r>
                      <a:endParaRPr lang="nb-NO" sz="1900" b="0" i="0" u="none" strike="noStrike">
                        <a:effectLst/>
                        <a:highlight>
                          <a:srgbClr val="D9E1F2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Arial" panose="020B0604020202020204" pitchFamily="34" charset="0"/>
                        </a:rPr>
                        <a:t>KONS2000-course</a:t>
                      </a:r>
                      <a:endParaRPr lang="nb-NO" sz="1900" b="0" i="0" u="none" strike="noStrike">
                        <a:effectLst/>
                        <a:highlight>
                          <a:srgbClr val="D9E1F2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743516"/>
                  </a:ext>
                </a:extLst>
              </a:tr>
              <a:tr h="22231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16</a:t>
                      </a:r>
                      <a:endParaRPr lang="nb-NO" sz="1900" b="0" i="0" u="none" strike="noStrike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711234"/>
                  </a:ext>
                </a:extLst>
              </a:tr>
              <a:tr h="22231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24</a:t>
                      </a:r>
                      <a:endParaRPr lang="nb-NO" sz="1900" b="0" i="0" u="none" strike="noStrike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6716523"/>
                  </a:ext>
                </a:extLst>
              </a:tr>
              <a:tr h="22231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146,5</a:t>
                      </a:r>
                      <a:endParaRPr lang="nb-NO" sz="1900" b="0" i="0" u="none" strike="noStrike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153064"/>
                  </a:ext>
                </a:extLst>
              </a:tr>
              <a:tr h="22231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8</a:t>
                      </a:r>
                      <a:endParaRPr lang="nb-NO" sz="1900" b="0" i="0" u="none" strike="noStrike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365176"/>
                  </a:ext>
                </a:extLst>
              </a:tr>
              <a:tr h="22231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8</a:t>
                      </a:r>
                      <a:endParaRPr lang="nb-NO" sz="1900" b="0" i="0" u="none" strike="noStrike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2520584"/>
                  </a:ext>
                </a:extLst>
              </a:tr>
              <a:tr h="22231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69</a:t>
                      </a:r>
                      <a:endParaRPr lang="nb-NO" sz="1900" b="0" i="0" u="none" strike="noStrike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790130"/>
                  </a:ext>
                </a:extLst>
              </a:tr>
              <a:tr h="22231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58</a:t>
                      </a:r>
                      <a:endParaRPr lang="nb-NO" sz="1900" b="0" i="0" u="none" strike="noStrike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994007"/>
                  </a:ext>
                </a:extLst>
              </a:tr>
              <a:tr h="22231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 GUN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Arial" panose="020B0604020202020204" pitchFamily="34" charset="0"/>
                        </a:rPr>
                        <a:t>325</a:t>
                      </a:r>
                      <a:endParaRPr lang="nb-NO" sz="1900" b="0" i="0" u="none" strike="noStrike">
                        <a:effectLst/>
                        <a:highlight>
                          <a:srgbClr val="F8CBAD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250</a:t>
                      </a:r>
                      <a:endParaRPr lang="nb-NO" sz="19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150</a:t>
                      </a:r>
                      <a:endParaRPr lang="nb-NO" sz="19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150</a:t>
                      </a:r>
                      <a:endParaRPr lang="nb-NO" sz="19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150</a:t>
                      </a:r>
                      <a:endParaRPr lang="nb-NO" sz="19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275</a:t>
                      </a:r>
                      <a:endParaRPr lang="nb-NO" sz="19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200</a:t>
                      </a:r>
                      <a:endParaRPr lang="nb-NO" sz="19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200</a:t>
                      </a:r>
                      <a:endParaRPr lang="nb-NO" sz="19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791467"/>
                  </a:ext>
                </a:extLst>
              </a:tr>
              <a:tr h="22231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 now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8CBAD"/>
                          </a:highlight>
                          <a:latin typeface="Arial" panose="020B0604020202020204" pitchFamily="34" charset="0"/>
                        </a:rPr>
                        <a:t>330</a:t>
                      </a:r>
                      <a:endParaRPr lang="nb-NO" sz="1900" b="0" i="0" u="none" strike="noStrike">
                        <a:effectLst/>
                        <a:highlight>
                          <a:srgbClr val="F8CBAD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highlight>
                          <a:srgbClr val="FCE4D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239</a:t>
                      </a:r>
                      <a:endParaRPr lang="nb-NO" sz="19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124</a:t>
                      </a:r>
                      <a:endParaRPr lang="nb-NO" sz="19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176</a:t>
                      </a:r>
                      <a:endParaRPr lang="nb-NO" sz="19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110</a:t>
                      </a:r>
                      <a:endParaRPr lang="nb-NO" sz="19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271</a:t>
                      </a:r>
                      <a:endParaRPr lang="nb-NO" sz="19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211</a:t>
                      </a:r>
                      <a:endParaRPr lang="nb-NO" sz="19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Arial" panose="020B0604020202020204" pitchFamily="34" charset="0"/>
                        </a:rPr>
                        <a:t>221</a:t>
                      </a:r>
                      <a:endParaRPr lang="nb-NO" sz="1900" b="0" i="0" u="none" strike="noStrike">
                        <a:effectLst/>
                        <a:highlight>
                          <a:srgbClr val="B4C6E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78853"/>
                  </a:ext>
                </a:extLst>
              </a:tr>
              <a:tr h="22231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  <a:endParaRPr lang="nb-NO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-5</a:t>
                      </a:r>
                      <a:endParaRPr lang="nb-NO" sz="1900" b="0" i="0" u="none" strike="noStrike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 </a:t>
                      </a:r>
                      <a:endParaRPr lang="nb-NO" sz="1900" b="0" i="0" u="none" strike="noStrike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11</a:t>
                      </a:r>
                      <a:endParaRPr lang="nb-NO" sz="1900" b="0" i="0" u="none" strike="noStrike" dirty="0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26</a:t>
                      </a:r>
                      <a:endParaRPr lang="nb-NO" sz="1900" b="0" i="0" u="none" strike="noStrike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-26</a:t>
                      </a:r>
                      <a:endParaRPr lang="nb-NO" sz="1900" b="0" i="0" u="none" strike="noStrike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40</a:t>
                      </a:r>
                      <a:endParaRPr lang="nb-NO" sz="1900" b="0" i="0" u="none" strike="noStrike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4</a:t>
                      </a:r>
                      <a:endParaRPr lang="nb-NO" sz="1900" b="0" i="0" u="none" strike="noStrike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-11</a:t>
                      </a:r>
                      <a:endParaRPr lang="nb-NO" sz="1900" b="0" i="0" u="none" strike="noStrike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A9D08E"/>
                          </a:highlight>
                          <a:latin typeface="Arial" panose="020B0604020202020204" pitchFamily="34" charset="0"/>
                        </a:rPr>
                        <a:t>-21</a:t>
                      </a:r>
                      <a:endParaRPr lang="nb-NO" sz="1900" b="0" i="0" u="none" strike="noStrike" dirty="0">
                        <a:effectLst/>
                        <a:highlight>
                          <a:srgbClr val="A9D08E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907" marR="9907" marT="990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024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86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1B89FCE1E8CA4FB0C8E48115FF9079" ma:contentTypeVersion="18" ma:contentTypeDescription="Opprett et nytt dokument." ma:contentTypeScope="" ma:versionID="90db4869dd73d551d3447fad9e4d51eb">
  <xsd:schema xmlns:xsd="http://www.w3.org/2001/XMLSchema" xmlns:xs="http://www.w3.org/2001/XMLSchema" xmlns:p="http://schemas.microsoft.com/office/2006/metadata/properties" xmlns:ns3="14b1a645-def3-4a0f-bf39-12a00a3daadd" xmlns:ns4="59da23c3-fb40-4bc7-a4cb-d872227d47b4" targetNamespace="http://schemas.microsoft.com/office/2006/metadata/properties" ma:root="true" ma:fieldsID="998cb8eca264d8113fe16e303dd2bb73" ns3:_="" ns4:_="">
    <xsd:import namespace="14b1a645-def3-4a0f-bf39-12a00a3daadd"/>
    <xsd:import namespace="59da23c3-fb40-4bc7-a4cb-d872227d47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1a645-def3-4a0f-bf39-12a00a3da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23c3-fb40-4bc7-a4cb-d872227d4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4b1a645-def3-4a0f-bf39-12a00a3daadd" xsi:nil="true"/>
  </documentManagement>
</p:properties>
</file>

<file path=customXml/itemProps1.xml><?xml version="1.0" encoding="utf-8"?>
<ds:datastoreItem xmlns:ds="http://schemas.openxmlformats.org/officeDocument/2006/customXml" ds:itemID="{DC20DBA2-ECAD-439A-8944-DCECBCA00D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E0D536-1D10-42D0-B52C-FA140E3828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b1a645-def3-4a0f-bf39-12a00a3daadd"/>
    <ds:schemaRef ds:uri="59da23c3-fb40-4bc7-a4cb-d872227d4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679A18-A954-4861-AFEF-85BAA26D0330}">
  <ds:schemaRefs>
    <ds:schemaRef ds:uri="http://schemas.microsoft.com/office/2006/metadata/properties"/>
    <ds:schemaRef ds:uri="http://purl.org/dc/dcmitype/"/>
    <ds:schemaRef ds:uri="59da23c3-fb40-4bc7-a4cb-d872227d47b4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14b1a645-def3-4a0f-bf39-12a00a3daadd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463b6811-b0a4-4b2a-b932-72c4c970c5d2}" enabled="0" method="" siteId="{463b6811-b0a4-4b2a-b932-72c4c970c5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1096</Words>
  <Application>Microsoft Office PowerPoint</Application>
  <PresentationFormat>Widescreen</PresentationFormat>
  <Paragraphs>307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 Arbeidspliktbestemmelser ved HF </vt:lpstr>
      <vt:lpstr>Nye arbeidstidsbestemmelser på norsk   (fra Fakultetsstyresak 8. mars: O-Sak 2)</vt:lpstr>
      <vt:lpstr>Main points from the new proposal</vt:lpstr>
      <vt:lpstr>Teaching hours – now and with new system</vt:lpstr>
      <vt:lpstr>Teaching hours – now and with new system</vt:lpstr>
      <vt:lpstr>Hours now and with new system – Example</vt:lpstr>
      <vt:lpstr>Hours now and with new system –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Uttelling – før og etter</dc:title>
  <dc:creator>Nora Birkeland</dc:creator>
  <cp:lastModifiedBy>Ragnar Holst Larsen</cp:lastModifiedBy>
  <cp:revision>6</cp:revision>
  <dcterms:created xsi:type="dcterms:W3CDTF">2024-03-14T13:12:09Z</dcterms:created>
  <dcterms:modified xsi:type="dcterms:W3CDTF">2024-04-03T10:03:58Z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0x010100E21B89FCE1E8CA4FB0C8E48115FF9079</vt:lpwstr>
  </property>
</Properties>
</file>