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59" r:id="rId2"/>
    <p:sldId id="341" r:id="rId3"/>
    <p:sldId id="375" r:id="rId4"/>
    <p:sldId id="371" r:id="rId5"/>
    <p:sldId id="345" r:id="rId6"/>
    <p:sldId id="351" r:id="rId7"/>
    <p:sldId id="355" r:id="rId8"/>
    <p:sldId id="361" r:id="rId9"/>
    <p:sldId id="307" r:id="rId10"/>
    <p:sldId id="320" r:id="rId11"/>
    <p:sldId id="310" r:id="rId12"/>
    <p:sldId id="372" r:id="rId13"/>
    <p:sldId id="312" r:id="rId14"/>
    <p:sldId id="323" r:id="rId15"/>
    <p:sldId id="325" r:id="rId16"/>
    <p:sldId id="340" r:id="rId17"/>
    <p:sldId id="314" r:id="rId18"/>
    <p:sldId id="308" r:id="rId19"/>
  </p:sldIdLst>
  <p:sldSz cx="9144000" cy="6858000" type="screen4x3"/>
  <p:notesSz cx="6669088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2956"/>
  </p:normalViewPr>
  <p:slideViewPr>
    <p:cSldViewPr>
      <p:cViewPr>
        <p:scale>
          <a:sx n="92" d="100"/>
          <a:sy n="92" d="100"/>
        </p:scale>
        <p:origin x="-2172" y="-198"/>
      </p:cViewPr>
      <p:guideLst>
        <p:guide orient="horz" pos="2160"/>
        <p:guide pos="2880"/>
      </p:guideLst>
    </p:cSldViewPr>
  </p:slid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8583071108401"/>
          <c:y val="0.114428371988212"/>
          <c:w val="0.46401847665081503"/>
          <c:h val="0.790548264800232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Basis</c:v>
                </c:pt>
                <c:pt idx="1">
                  <c:v>Eksternt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639.4</c:v>
                </c:pt>
                <c:pt idx="1">
                  <c:v>103.7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Andel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err="1" smtClean="0"/>
                      <a:t>Rekrutterings-stillinger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16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Studieplasser</c:v>
                </c:pt>
                <c:pt idx="1">
                  <c:v>Øremerket</c:v>
                </c:pt>
                <c:pt idx="2">
                  <c:v>Resultater</c:v>
                </c:pt>
                <c:pt idx="3">
                  <c:v>Rekrutteringsstillinger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0.34</c:v>
                </c:pt>
                <c:pt idx="2">
                  <c:v>0.23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772DF2-99A8-5040-A9C2-5B430C5CDF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80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4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1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397DA-E962-9241-9BB6-3FEF3EA0862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9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dirty="0" smtClean="0"/>
              <a:t>Vi</a:t>
            </a:r>
            <a:endParaRPr lang="nb-NO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6" indent="-28573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2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06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78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24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70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80AC67-4B85-0348-A754-397A79DC2132}" type="slidenum">
              <a:rPr lang="nb-NO"/>
              <a:pPr eaLnBrk="1" hangingPunct="1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6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/>
              <a:t>Studieplassene er vektet, ikke resultatene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6" indent="-28573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2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06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78" indent="-22858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24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70" indent="-228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EBF74A-66C4-AB43-8FA4-51F5341BB4D0}" type="slidenum">
              <a:rPr lang="nb-NO"/>
              <a:pPr eaLnBrk="1" hangingPunct="1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98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5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76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60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86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46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8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1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7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nb-NO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nb-NO" sz="3200" b="0" dirty="0" smtClean="0"/>
              <a:t>Fakultets- og instituttøkonomien </a:t>
            </a:r>
            <a:r>
              <a:rPr lang="mr-IN" sz="3200" b="0" dirty="0" smtClean="0"/>
              <a:t>–</a:t>
            </a:r>
            <a:endParaRPr lang="nb-NO" sz="3200" b="0" dirty="0" smtClean="0"/>
          </a:p>
          <a:p>
            <a:pPr eaLnBrk="1" hangingPunct="1"/>
            <a:r>
              <a:rPr lang="nb-NO" sz="3200" b="0" dirty="0" smtClean="0"/>
              <a:t>en innledende gjennomgang</a:t>
            </a:r>
          </a:p>
          <a:p>
            <a:pPr eaLnBrk="1" hangingPunct="1">
              <a:lnSpc>
                <a:spcPct val="70000"/>
              </a:lnSpc>
            </a:pPr>
            <a:endParaRPr lang="nb-NO" sz="1000" b="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algn="r" eaLnBrk="1" hangingPunct="1">
              <a:lnSpc>
                <a:spcPct val="70000"/>
              </a:lnSpc>
            </a:pPr>
            <a:r>
              <a:rPr lang="nb-NO" altLang="ja-JP" sz="1000" dirty="0" smtClean="0">
                <a:solidFill>
                  <a:srgbClr val="222268"/>
                </a:solidFill>
                <a:latin typeface="Arial" charset="0"/>
                <a:ea typeface="ヒラギノ角ゴ Pro W3" charset="0"/>
                <a:cs typeface="Arial" charset="0"/>
              </a:rPr>
              <a:t>14.02.2017</a:t>
            </a:r>
            <a:endParaRPr lang="nb-NO" altLang="ja-JP" sz="56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56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8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8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39825"/>
          </a:xfrm>
        </p:spPr>
        <p:txBody>
          <a:bodyPr/>
          <a:lstStyle/>
          <a:p>
            <a:r>
              <a:rPr lang="nb-NO" sz="4000" dirty="0" smtClean="0">
                <a:latin typeface="Arial" charset="0"/>
                <a:ea typeface="ヒラギノ角ゴ Pro W3" charset="0"/>
                <a:cs typeface="ヒラギノ角ゴ Pro W3" charset="0"/>
              </a:rPr>
              <a:t>Studieplasser </a:t>
            </a:r>
            <a:r>
              <a:rPr lang="nb-NO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(27% HF, </a:t>
            </a:r>
            <a:r>
              <a:rPr lang="nb-NO" sz="2400" dirty="0" smtClean="0"/>
              <a:t>33,6% </a:t>
            </a:r>
            <a:r>
              <a:rPr lang="nb-NO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ILN)</a:t>
            </a:r>
            <a:endParaRPr lang="nb-NO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4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28775"/>
            <a:ext cx="3351213" cy="3679825"/>
          </a:xfrm>
        </p:spPr>
      </p:pic>
      <p:sp>
        <p:nvSpPr>
          <p:cNvPr id="10244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754760" cy="469106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«Studieplasser» er IKKE det samme som antall studenter</a:t>
            </a: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«Studieplasser» er IKKE 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det samme som antallet studenter som tas opp</a:t>
            </a:r>
          </a:p>
          <a:p>
            <a:pPr marL="285750" indent="-285750">
              <a:buFontTx/>
              <a:buChar char="-"/>
            </a:pP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«Studieplasser» er departementets myntenhet</a:t>
            </a: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«Studieplasser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» skal finansiere undervisning, forskning administrasjon og infrastruktur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Mer om studieplasser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000" b="1" dirty="0" smtClean="0">
                <a:latin typeface="+mj-lt"/>
                <a:ea typeface="ヒラギノ角ゴ Pro W3" charset="0"/>
                <a:cs typeface="ヒラギノ角ゴ Pro W3" charset="0"/>
              </a:rPr>
              <a:t>HF har i 2017 fått 1122 studieplasser på MA og 3373 på BA</a:t>
            </a:r>
            <a:endParaRPr lang="nb-NO" sz="2000" b="1" dirty="0">
              <a:latin typeface="+mj-lt"/>
              <a:ea typeface="ヒラギノ角ゴ Pro W3" charset="0"/>
              <a:cs typeface="ヒラギノ角ゴ Pro W3" charset="0"/>
            </a:endParaRPr>
          </a:p>
          <a:p>
            <a:r>
              <a:rPr lang="nb-NO" sz="2000" b="1" dirty="0">
                <a:latin typeface="+mj-lt"/>
                <a:ea typeface="ヒラギノ角ゴ Pro W3" charset="0"/>
                <a:cs typeface="ヒラギノ角ゴ Pro W3" charset="0"/>
              </a:rPr>
              <a:t>Antallet studieplasser avgjør en vesentlig </a:t>
            </a:r>
            <a:r>
              <a:rPr lang="nb-NO" sz="2000" b="1" dirty="0" smtClean="0">
                <a:latin typeface="+mj-lt"/>
                <a:ea typeface="ヒラギノ角ゴ Pro W3" charset="0"/>
                <a:cs typeface="ヒラギノ角ゴ Pro W3" charset="0"/>
              </a:rPr>
              <a:t>del (27%) </a:t>
            </a:r>
            <a:r>
              <a:rPr lang="nb-NO" sz="2000" b="1" dirty="0">
                <a:latin typeface="+mj-lt"/>
                <a:ea typeface="ヒラギノ角ゴ Pro W3" charset="0"/>
                <a:cs typeface="ヒラギノ角ゴ Pro W3" charset="0"/>
              </a:rPr>
              <a:t>av </a:t>
            </a:r>
            <a:r>
              <a:rPr lang="nb-NO" sz="2000" b="1" dirty="0" smtClean="0">
                <a:latin typeface="+mj-lt"/>
                <a:ea typeface="ヒラギノ角ゴ Pro W3" charset="0"/>
                <a:cs typeface="ヒラギノ角ゴ Pro W3" charset="0"/>
              </a:rPr>
              <a:t>budsjettildelingen </a:t>
            </a:r>
          </a:p>
          <a:p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Studieplassene </a:t>
            </a: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fordeles </a:t>
            </a:r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til instituttene på </a:t>
            </a: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bakgrunn av avlagte </a:t>
            </a:r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studiepoeng siste fire år</a:t>
            </a:r>
            <a:endParaRPr lang="nb-NO" sz="2000" b="1" dirty="0">
              <a:latin typeface="+mj-lt"/>
              <a:ea typeface="ヒラギノ角ゴ Pro W3" charset="0"/>
              <a:cs typeface="ヒラギノ角ゴ Pro W3" charset="0"/>
            </a:endParaRPr>
          </a:p>
          <a:p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buFontTx/>
              <a:buNone/>
            </a:pP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371725"/>
            <a:ext cx="23622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enda mer…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b-NO" sz="2000" dirty="0">
                <a:ea typeface="ヒラギノ角ゴ Pro W3" charset="0"/>
                <a:cs typeface="ヒラギノ角ゴ Pro W3" charset="0"/>
              </a:rPr>
              <a:t>HF får det </a:t>
            </a:r>
            <a:r>
              <a:rPr lang="nb-NO" sz="2000" b="1" dirty="0">
                <a:ea typeface="ヒラギノ角ゴ Pro W3" charset="0"/>
                <a:cs typeface="ヒラギノ角ゴ Pro W3" charset="0"/>
              </a:rPr>
              <a:t>samme beløp </a:t>
            </a:r>
            <a:r>
              <a:rPr lang="nb-NO" sz="2000" dirty="0">
                <a:ea typeface="ヒラギノ角ゴ Pro W3" charset="0"/>
                <a:cs typeface="ヒラギノ角ゴ Pro W3" charset="0"/>
              </a:rPr>
              <a:t>for sine studieplasser uavhengig av fag</a:t>
            </a:r>
          </a:p>
          <a:p>
            <a:pPr>
              <a:lnSpc>
                <a:spcPct val="80000"/>
              </a:lnSpc>
            </a:pPr>
            <a:r>
              <a:rPr lang="nb-NO" sz="2000" dirty="0">
                <a:ea typeface="ヒラギノ角ゴ Pro W3" charset="0"/>
                <a:cs typeface="ヒラギノ角ゴ Pro W3" charset="0"/>
              </a:rPr>
              <a:t>HF har vedtatt en </a:t>
            </a:r>
            <a:r>
              <a:rPr lang="nb-NO" sz="2000" b="1" dirty="0">
                <a:ea typeface="ヒラギノ角ゴ Pro W3" charset="0"/>
                <a:cs typeface="ヒラギノ角ゴ Pro W3" charset="0"/>
              </a:rPr>
              <a:t>internvekting</a:t>
            </a:r>
            <a:r>
              <a:rPr lang="nb-NO" sz="2000" dirty="0">
                <a:ea typeface="ヒラギノ角ゴ Pro W3" charset="0"/>
                <a:cs typeface="ヒラギノ角ゴ Pro W3" charset="0"/>
              </a:rPr>
              <a:t> av studieplasser for å sikre nødvendige ressurser til fag som har særlig ressursbehov</a:t>
            </a:r>
          </a:p>
          <a:p>
            <a:pPr>
              <a:lnSpc>
                <a:spcPct val="80000"/>
              </a:lnSpc>
            </a:pPr>
            <a:r>
              <a:rPr lang="nb-NO" sz="2000" dirty="0">
                <a:ea typeface="ヒラギノ角ゴ Pro W3" charset="0"/>
                <a:cs typeface="ヒラギノ角ゴ Pro W3" charset="0"/>
              </a:rPr>
              <a:t>Vi har </a:t>
            </a:r>
            <a:r>
              <a:rPr lang="nb-NO" sz="2000" b="1" dirty="0">
                <a:ea typeface="ヒラギノ角ゴ Pro W3" charset="0"/>
                <a:cs typeface="ヒラギノ角ゴ Pro W3" charset="0"/>
              </a:rPr>
              <a:t>vektet fag</a:t>
            </a:r>
            <a:r>
              <a:rPr lang="nb-NO" sz="2000" dirty="0">
                <a:ea typeface="ヒラギノ角ゴ Pro W3" charset="0"/>
                <a:cs typeface="ヒラギノ角ゴ Pro W3" charset="0"/>
              </a:rPr>
              <a:t>, ikke enkeltemner </a:t>
            </a:r>
          </a:p>
          <a:p>
            <a:pPr>
              <a:lnSpc>
                <a:spcPct val="80000"/>
              </a:lnSpc>
            </a:pPr>
            <a:r>
              <a:rPr lang="nb-NO" sz="2000" dirty="0">
                <a:ea typeface="ヒラギノ角ゴ Pro W3" charset="0"/>
                <a:cs typeface="ヒラギノ角ゴ Pro W3" charset="0"/>
              </a:rPr>
              <a:t>Det er særlig på </a:t>
            </a:r>
            <a:r>
              <a:rPr lang="nb-NO" sz="2000" b="1" dirty="0">
                <a:ea typeface="ヒラギノ角ゴ Pro W3" charset="0"/>
                <a:cs typeface="ヒラギノ角ゴ Pro W3" charset="0"/>
              </a:rPr>
              <a:t>lavere grad </a:t>
            </a:r>
            <a:r>
              <a:rPr lang="nb-NO" sz="2000" dirty="0">
                <a:ea typeface="ヒラギノ角ゴ Pro W3" charset="0"/>
                <a:cs typeface="ヒラギノ角ゴ Pro W3" charset="0"/>
              </a:rPr>
              <a:t>det er behov for ulik </a:t>
            </a:r>
            <a:r>
              <a:rPr lang="nb-NO" sz="2000" dirty="0" smtClean="0">
                <a:ea typeface="ヒラギノ角ゴ Pro W3" charset="0"/>
                <a:cs typeface="ヒラギノ角ゴ Pro W3" charset="0"/>
              </a:rPr>
              <a:t>vekting</a:t>
            </a:r>
            <a:endParaRPr lang="nb-NO" sz="2000" dirty="0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355374"/>
            <a:ext cx="3771900" cy="3366451"/>
          </a:xfrm>
        </p:spPr>
      </p:pic>
    </p:spTree>
    <p:extLst>
      <p:ext uri="{BB962C8B-B14F-4D97-AF65-F5344CB8AC3E}">
        <p14:creationId xmlns:p14="http://schemas.microsoft.com/office/powerpoint/2010/main" val="248165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charset="0"/>
                <a:ea typeface="ヒラギノ角ゴ Pro W3" charset="0"/>
                <a:cs typeface="ヒラギノ角ゴ Pro W3" charset="0"/>
              </a:rPr>
              <a:t>Vekting av studieplasser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Lavere grad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Musikkvitenskap vektes med faktor 2,5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III (arabisk, japansk, kinesisk og hebraisk) vektes med faktor 2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II (slaviske og klassiske samt persisk, tyrkisk, hindi, urdu, sanskrit og irsk) vektes med faktor 1,6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Konservering vektes med faktor 1,5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 (germanske og romanske) vektes med faktor 1,3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 err="1">
                <a:latin typeface="Arial" charset="0"/>
                <a:ea typeface="ヒラギノ角ゴ Pro W3" charset="0"/>
                <a:cs typeface="ヒラギノ角ゴ Pro W3" charset="0"/>
              </a:rPr>
              <a:t>Examen</a:t>
            </a: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sz="1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phILNophicum</a:t>
            </a:r>
            <a:r>
              <a:rPr lang="nb-NO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vektes med faktor 0,5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Øvrige fag vektes med faktor 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Høyere grad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Konservering vektes med faktor 3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Alle andre vektes med faktor 2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/>
            <a:r>
              <a:rPr lang="nb-NO" sz="1800" dirty="0">
                <a:latin typeface="Arial" charset="0"/>
                <a:ea typeface="ヒラギノ角ゴ Pro W3" charset="0"/>
                <a:cs typeface="ヒラギノ角ゴ Pro W3" charset="0"/>
              </a:rPr>
              <a:t>Et dilemma at mange fag må klare seg med mindre enn minimumssatsen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Resultatdelen </a:t>
            </a: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nb-NO" sz="2000" dirty="0" err="1">
                <a:latin typeface="Arial" charset="0"/>
                <a:ea typeface="ヒラギノ角ゴ Pro W3" charset="0"/>
                <a:cs typeface="ヒラギノ角ゴ Pro W3" charset="0"/>
              </a:rPr>
              <a:t>ca</a:t>
            </a: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23% av rammen, </a:t>
            </a:r>
            <a:r>
              <a:rPr lang="nb-NO" sz="2000" dirty="0" smtClean="0"/>
              <a:t>26,1% </a:t>
            </a:r>
            <a:r>
              <a:rPr lang="nb-NO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ILN)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Samme resultatelementer og satser som i UiOs </a:t>
            </a:r>
            <a:r>
              <a:rPr lang="nb-NO" sz="2600" dirty="0" smtClean="0">
                <a:latin typeface="Arial" charset="0"/>
                <a:ea typeface="ヒラギノ角ゴ Pro W3" charset="0"/>
                <a:cs typeface="ヒラギノ角ゴ Pro W3" charset="0"/>
              </a:rPr>
              <a:t>modell</a:t>
            </a:r>
            <a:endParaRPr lang="nb-NO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Utdanning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Studiepoeng (21.800 på  BA og 32.400 MA)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Utvekslingsstudenter (4.700 pr student)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Forskning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Doktorgrader (vektet </a:t>
            </a:r>
            <a:r>
              <a:rPr lang="nb-NO" sz="2200" dirty="0" err="1">
                <a:latin typeface="Arial" charset="0"/>
                <a:ea typeface="ヒラギノ角ゴ Pro W3" charset="0"/>
                <a:cs typeface="ヒラギノ角ゴ Pro W3" charset="0"/>
              </a:rPr>
              <a:t>ift</a:t>
            </a: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gjennomføringstid 200.000 og 120.000)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Publikasjonspoeng (21.888)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NFR-</a:t>
            </a: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midler (7,93%)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EU-</a:t>
            </a:r>
            <a:r>
              <a:rPr lang="nb-NO" sz="2200" dirty="0" smtClean="0">
                <a:latin typeface="Arial" charset="0"/>
                <a:ea typeface="ヒラギノ角ゴ Pro W3" charset="0"/>
                <a:cs typeface="ヒラギノ角ゴ Pro W3" charset="0"/>
              </a:rPr>
              <a:t>midler (109,4%)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</a:pPr>
            <a:endParaRPr lang="nb-NO" sz="2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Utdanningsstillinger </a:t>
            </a:r>
            <a:b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nb-NO" sz="2000" dirty="0" err="1">
                <a:latin typeface="Arial" charset="0"/>
                <a:ea typeface="ヒラギノ角ゴ Pro W3" charset="0"/>
                <a:cs typeface="ヒラギノ角ゴ Pro W3" charset="0"/>
              </a:rPr>
              <a:t>ca</a:t>
            </a: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15% </a:t>
            </a: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av </a:t>
            </a:r>
            <a:r>
              <a:rPr lang="nb-NO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rammen, </a:t>
            </a:r>
            <a:r>
              <a:rPr lang="nb-NO" sz="2000" dirty="0" smtClean="0"/>
              <a:t>19,3% </a:t>
            </a:r>
            <a:r>
              <a:rPr lang="nb-NO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ILN)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Ca. </a:t>
            </a:r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25 stipendiatstillinger / postdoktorstillinger fordeles per år</a:t>
            </a:r>
          </a:p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Ingen automatikk men et strategisk valg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83" y="2371933"/>
            <a:ext cx="3333334" cy="3333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Øremerkinger til HFs faglige prioriteringer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I perioden 2015 tom 2018 øremerkes det ca. 25 millioner året til: </a:t>
            </a:r>
          </a:p>
          <a:p>
            <a:pPr lvl="1"/>
            <a:r>
              <a:rPr lang="nb-NO" dirty="0" smtClean="0"/>
              <a:t>10 faglige </a:t>
            </a:r>
            <a:r>
              <a:rPr lang="nb-NO" dirty="0"/>
              <a:t>prioriterte områder (Arkeologi, </a:t>
            </a:r>
            <a:r>
              <a:rPr lang="nb-NO" dirty="0" err="1" smtClean="0"/>
              <a:t>FILNofiske</a:t>
            </a:r>
            <a:r>
              <a:rPr lang="nb-NO" dirty="0" smtClean="0"/>
              <a:t> </a:t>
            </a:r>
            <a:r>
              <a:rPr lang="nb-NO" dirty="0"/>
              <a:t>fag, </a:t>
            </a:r>
            <a:r>
              <a:rPr lang="nb-NO" dirty="0" err="1"/>
              <a:t>Ibsenstudier</a:t>
            </a:r>
            <a:r>
              <a:rPr lang="nb-NO" dirty="0"/>
              <a:t>, Klassiske språk, Kulturhistorie og </a:t>
            </a:r>
            <a:r>
              <a:rPr lang="nb-NO" dirty="0" err="1"/>
              <a:t>museologi</a:t>
            </a:r>
            <a:r>
              <a:rPr lang="nb-NO" dirty="0"/>
              <a:t>, Lingvistikk, Medievitenskap, Midtøsten og Afrika, Populærmusikkstudier samt </a:t>
            </a:r>
            <a:r>
              <a:rPr lang="nb-NO" dirty="0" smtClean="0"/>
              <a:t>Slavisk/Øst-Europa)</a:t>
            </a:r>
          </a:p>
          <a:p>
            <a:pPr lvl="1"/>
            <a:r>
              <a:rPr lang="nb-NO" dirty="0" smtClean="0"/>
              <a:t>3 tematiske forskningssatsinger</a:t>
            </a:r>
            <a:r>
              <a:rPr lang="en-US" dirty="0"/>
              <a:t>(Scandinavian Narratives of Guilt and Privilege in an Age of Globalization, </a:t>
            </a:r>
            <a:r>
              <a:rPr lang="en-US" dirty="0" err="1"/>
              <a:t>Syntaks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semantikk</a:t>
            </a:r>
            <a:r>
              <a:rPr lang="en-US" dirty="0"/>
              <a:t> </a:t>
            </a:r>
            <a:r>
              <a:rPr lang="en-US" dirty="0" err="1"/>
              <a:t>samt</a:t>
            </a:r>
            <a:r>
              <a:rPr lang="en-US" dirty="0"/>
              <a:t> Translation and Transnational Reception).</a:t>
            </a:r>
            <a:endParaRPr lang="nb-NO" dirty="0" smtClean="0"/>
          </a:p>
          <a:p>
            <a:pPr lvl="1"/>
            <a:r>
              <a:rPr lang="nb-NO" dirty="0" smtClean="0"/>
              <a:t>2 </a:t>
            </a:r>
            <a:r>
              <a:rPr lang="nb-NO" dirty="0"/>
              <a:t>forsterkede masterprogram (Arkeologi og Medievitenskap (Nordic Media))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0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Andre øremerkinger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378000" indent="-378000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Sentrale øremerkede tildelinger videreføres </a:t>
            </a:r>
          </a:p>
          <a:p>
            <a:pPr marL="378000" indent="-378000">
              <a:lnSpc>
                <a:spcPct val="130000"/>
              </a:lnSpc>
              <a:spcBef>
                <a:spcPts val="576"/>
              </a:spcBef>
            </a:pP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Fakultetssekretariatet 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og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sentrene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Midler 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til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internhusleie</a:t>
            </a:r>
            <a:endParaRPr lang="nb-NO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78000" indent="-378000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En pott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 for vitenskapelig 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utstyr til forskning og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undervisning (2 millioner)</a:t>
            </a:r>
          </a:p>
          <a:p>
            <a:pPr marL="378000" indent="-378000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Det øremerkes inntil 2018 midler til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digitale fellestjenester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nb-NO" b="1" dirty="0" err="1">
                <a:latin typeface="Arial" charset="0"/>
                <a:ea typeface="ヒラギノ角ゴ Pro W3" charset="0"/>
                <a:cs typeface="ヒラギノ角ゴ Pro W3" charset="0"/>
              </a:rPr>
              <a:t>Tekstlaboratoriet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, Enhet for digital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dokumentasjon</a:t>
            </a: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samt Digitale medier i læring og forskning</a:t>
            </a:r>
            <a:endParaRPr lang="nb-NO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78000" indent="-378000">
              <a:lnSpc>
                <a:spcPct val="130000"/>
              </a:lnSpc>
              <a:spcBef>
                <a:spcPts val="576"/>
              </a:spcBef>
            </a:pP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58" y="1981200"/>
            <a:ext cx="2989384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Stabilitet – men ikke uforanderlig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1200"/>
            <a:ext cx="4510980" cy="4114800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resultatdelen er  beregnet på grunnlag av tre år </a:t>
            </a:r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for </a:t>
            </a: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å gi en mer stabil </a:t>
            </a:r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budsjettsituasjon</a:t>
            </a: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nb-NO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ordeling studieplasser etter glidende 4-årig  snitt</a:t>
            </a:r>
            <a:endParaRPr lang="nb-NO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studieplassene vektes forskjellig, men uttelling for enkeltemner vektes likt</a:t>
            </a:r>
            <a:r>
              <a:rPr lang="nb-NO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nb-NO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nb-NO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60995"/>
            <a:ext cx="3771900" cy="3755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Fordelingsprosessen - basis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Rammer vedtas i UiOs styre i juni</a:t>
            </a:r>
          </a:p>
          <a:p>
            <a:r>
              <a:rPr lang="nb-NO" dirty="0" smtClean="0"/>
              <a:t>Drøfting fakultetsstyret i september</a:t>
            </a:r>
          </a:p>
          <a:p>
            <a:r>
              <a:rPr lang="nb-NO" dirty="0" smtClean="0"/>
              <a:t>Drøfting i instituttstyret i september/oktober</a:t>
            </a:r>
          </a:p>
          <a:p>
            <a:r>
              <a:rPr lang="nb-NO" dirty="0" smtClean="0"/>
              <a:t>Vedtak i fakultetsstyret i oktober</a:t>
            </a:r>
          </a:p>
          <a:p>
            <a:r>
              <a:rPr lang="nb-NO" dirty="0" smtClean="0"/>
              <a:t>Vedtak i instituttstyret i november/desember</a:t>
            </a:r>
            <a:endParaRPr lang="nb-N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2609850"/>
            <a:ext cx="2657475" cy="2857500"/>
          </a:xfrm>
        </p:spPr>
      </p:pic>
    </p:spTree>
    <p:extLst>
      <p:ext uri="{BB962C8B-B14F-4D97-AF65-F5344CB8AC3E}">
        <p14:creationId xmlns:p14="http://schemas.microsoft.com/office/powerpoint/2010/main" val="8576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 og muligheter 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6" y="1981200"/>
            <a:ext cx="2776067" cy="4114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Inntekter: </a:t>
            </a:r>
            <a:endParaRPr lang="nb-NO" dirty="0"/>
          </a:p>
          <a:p>
            <a:pPr lvl="1"/>
            <a:r>
              <a:rPr lang="nb-NO" dirty="0"/>
              <a:t>Studier</a:t>
            </a:r>
          </a:p>
          <a:p>
            <a:pPr lvl="1"/>
            <a:r>
              <a:rPr lang="nb-NO" dirty="0"/>
              <a:t>Publisering	</a:t>
            </a:r>
          </a:p>
          <a:p>
            <a:pPr lvl="1"/>
            <a:r>
              <a:rPr lang="nb-NO" dirty="0"/>
              <a:t>Doktorgrader</a:t>
            </a:r>
          </a:p>
          <a:p>
            <a:pPr lvl="1"/>
            <a:r>
              <a:rPr lang="nb-NO" dirty="0"/>
              <a:t>Ekstern finansiering </a:t>
            </a:r>
          </a:p>
          <a:p>
            <a:r>
              <a:rPr lang="nb-NO" dirty="0" smtClean="0"/>
              <a:t>Store prosjekter/Senter for fremragende forskning</a:t>
            </a:r>
            <a:endParaRPr lang="nb-NO" dirty="0"/>
          </a:p>
          <a:p>
            <a:r>
              <a:rPr lang="nb-NO" dirty="0" smtClean="0"/>
              <a:t>Fastlønnsandelen, avganger og tilsettinger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7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Mørke skyer i horisonten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981200"/>
            <a:ext cx="3790900" cy="432812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Finansiering dreies mer mot realfag og medisin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Ny fordelingsmodell</a:t>
            </a:r>
          </a:p>
          <a:p>
            <a:pPr lvl="1">
              <a:buFont typeface="Arial" charset="0"/>
              <a:buChar char="•"/>
            </a:pPr>
            <a:r>
              <a:rPr lang="nb-NO" dirty="0" smtClean="0"/>
              <a:t>Avlagte grader</a:t>
            </a:r>
          </a:p>
          <a:p>
            <a:pPr lvl="1">
              <a:buFont typeface="Arial" charset="0"/>
              <a:buChar char="•"/>
            </a:pPr>
            <a:r>
              <a:rPr lang="nb-NO" dirty="0" smtClean="0"/>
              <a:t>BOA-indikator</a:t>
            </a:r>
          </a:p>
          <a:p>
            <a:pPr lvl="1">
              <a:buFont typeface="Arial" charset="0"/>
              <a:buChar char="•"/>
            </a:pPr>
            <a:r>
              <a:rPr lang="nb-NO" dirty="0" smtClean="0"/>
              <a:t>Endret publiseringsindikator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26" y="2667000"/>
            <a:ext cx="2670048" cy="2743200"/>
          </a:xfrm>
        </p:spPr>
      </p:pic>
    </p:spTree>
    <p:extLst>
      <p:ext uri="{BB962C8B-B14F-4D97-AF65-F5344CB8AC3E}">
        <p14:creationId xmlns:p14="http://schemas.microsoft.com/office/powerpoint/2010/main" val="36028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hovedkomponenter i økonomien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Basisdelen:</a:t>
            </a:r>
          </a:p>
          <a:p>
            <a:pPr lvl="1"/>
            <a:r>
              <a:rPr lang="nb-NO" dirty="0" smtClean="0"/>
              <a:t>Midler kommer årlig fra Kunnskapsdepartementet via UiO </a:t>
            </a:r>
          </a:p>
          <a:p>
            <a:r>
              <a:rPr lang="nb-NO" dirty="0" smtClean="0"/>
              <a:t>Eksternt finansiert virksomhet:</a:t>
            </a:r>
          </a:p>
          <a:p>
            <a:pPr lvl="1"/>
            <a:r>
              <a:rPr lang="nb-NO" dirty="0" smtClean="0"/>
              <a:t>Midler kommer fra NFR, EU, stiftelser, andre departementer, direktorater, næringslivet (tidsbegrenset)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17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HFs inntekter 2016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125822"/>
              </p:ext>
            </p:extLst>
          </p:nvPr>
        </p:nvGraphicFramePr>
        <p:xfrm>
          <a:off x="-1188640" y="1844824"/>
          <a:ext cx="7787208" cy="45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3432" y="1700850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Totale</a:t>
            </a:r>
            <a:r>
              <a:rPr lang="en-US" sz="2800" dirty="0" smtClean="0"/>
              <a:t> </a:t>
            </a:r>
            <a:r>
              <a:rPr lang="en-US" sz="2800" dirty="0" err="1" smtClean="0"/>
              <a:t>inntekter</a:t>
            </a:r>
            <a:r>
              <a:rPr lang="en-US" sz="2800" dirty="0" smtClean="0"/>
              <a:t>: 723,7 </a:t>
            </a:r>
            <a:r>
              <a:rPr lang="en-US" sz="2800" dirty="0" err="1" smtClean="0"/>
              <a:t>millioner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Basis: 639,4 mill</a:t>
            </a:r>
          </a:p>
          <a:p>
            <a:r>
              <a:rPr lang="en-US" sz="2800" dirty="0" err="1" smtClean="0"/>
              <a:t>Eksternt</a:t>
            </a:r>
            <a:r>
              <a:rPr lang="en-US" sz="2800" dirty="0" smtClean="0"/>
              <a:t>: 84,3 mill</a:t>
            </a:r>
          </a:p>
          <a:p>
            <a:endParaRPr lang="en-US" sz="2800" dirty="0"/>
          </a:p>
          <a:p>
            <a:r>
              <a:rPr lang="en-US" sz="2800" dirty="0" smtClean="0"/>
              <a:t>I </a:t>
            </a:r>
            <a:r>
              <a:rPr lang="en-US" sz="2800" dirty="0" err="1" smtClean="0"/>
              <a:t>tillegg</a:t>
            </a:r>
            <a:r>
              <a:rPr lang="en-US" sz="2800" dirty="0" smtClean="0"/>
              <a:t> </a:t>
            </a:r>
            <a:r>
              <a:rPr lang="en-US" sz="2800" dirty="0" err="1" smtClean="0"/>
              <a:t>kommer</a:t>
            </a:r>
            <a:r>
              <a:rPr lang="en-US" sz="2800" dirty="0" smtClean="0"/>
              <a:t> </a:t>
            </a:r>
            <a:r>
              <a:rPr lang="en-US" sz="2800" dirty="0" err="1" smtClean="0"/>
              <a:t>overført</a:t>
            </a:r>
            <a:r>
              <a:rPr lang="en-US" sz="2800" dirty="0" smtClean="0"/>
              <a:t> </a:t>
            </a:r>
            <a:r>
              <a:rPr lang="en-US" sz="2800" dirty="0" err="1" smtClean="0"/>
              <a:t>beløp</a:t>
            </a:r>
            <a:r>
              <a:rPr lang="en-US" sz="2800" dirty="0" smtClean="0"/>
              <a:t> </a:t>
            </a:r>
            <a:r>
              <a:rPr lang="en-US" sz="2800" dirty="0" err="1" smtClean="0"/>
              <a:t>fra</a:t>
            </a:r>
            <a:r>
              <a:rPr lang="en-US" sz="2800" dirty="0" smtClean="0"/>
              <a:t> </a:t>
            </a:r>
            <a:r>
              <a:rPr lang="en-US" sz="2800" dirty="0" err="1" smtClean="0"/>
              <a:t>året</a:t>
            </a:r>
            <a:r>
              <a:rPr lang="en-US" sz="2800" dirty="0" smtClean="0"/>
              <a:t> </a:t>
            </a:r>
            <a:r>
              <a:rPr lang="en-US" sz="2800" dirty="0" err="1" smtClean="0"/>
              <a:t>før</a:t>
            </a:r>
            <a:r>
              <a:rPr lang="en-US" sz="2800" dirty="0" smtClean="0"/>
              <a:t>: 121,5 mill </a:t>
            </a:r>
            <a:r>
              <a:rPr lang="en-US" sz="2800" dirty="0" err="1" smtClean="0"/>
              <a:t>på</a:t>
            </a:r>
            <a:r>
              <a:rPr lang="en-US" sz="2800" dirty="0" smtClean="0"/>
              <a:t> basis </a:t>
            </a:r>
            <a:r>
              <a:rPr lang="en-US" sz="2800" dirty="0" err="1" smtClean="0"/>
              <a:t>og</a:t>
            </a:r>
            <a:r>
              <a:rPr lang="en-US" sz="2800" dirty="0" smtClean="0"/>
              <a:t> 12 mill </a:t>
            </a:r>
            <a:r>
              <a:rPr lang="en-US" sz="2800" dirty="0" err="1" smtClean="0"/>
              <a:t>eksternt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83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beregnes basis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Basisdelen:</a:t>
            </a:r>
          </a:p>
          <a:p>
            <a:pPr lvl="1"/>
            <a:r>
              <a:rPr lang="nb-NO" dirty="0" smtClean="0"/>
              <a:t>Delvis som resultatfinansiering</a:t>
            </a:r>
          </a:p>
          <a:p>
            <a:pPr lvl="2"/>
            <a:r>
              <a:rPr lang="nb-NO" dirty="0" smtClean="0"/>
              <a:t>Studiepoeng (21.780 BA, 32.377 MA pr 60 studiepoeng)</a:t>
            </a:r>
          </a:p>
          <a:p>
            <a:pPr lvl="2"/>
            <a:r>
              <a:rPr lang="nb-NO" dirty="0" smtClean="0"/>
              <a:t>Publikasjonspoeng (21.888)</a:t>
            </a:r>
          </a:p>
          <a:p>
            <a:pPr lvl="2"/>
            <a:r>
              <a:rPr lang="nb-NO" dirty="0" smtClean="0"/>
              <a:t>Avlagte doktorgrader (235.000)</a:t>
            </a:r>
          </a:p>
          <a:p>
            <a:pPr lvl="2"/>
            <a:r>
              <a:rPr lang="nb-NO" dirty="0" smtClean="0"/>
              <a:t>NFR og EU-midler (7,93% og 109,44%)</a:t>
            </a:r>
          </a:p>
          <a:p>
            <a:pPr lvl="1"/>
            <a:r>
              <a:rPr lang="nb-NO" dirty="0" smtClean="0"/>
              <a:t>Delvis øremerket</a:t>
            </a:r>
          </a:p>
          <a:p>
            <a:pPr lvl="2"/>
            <a:r>
              <a:rPr lang="nb-NO" dirty="0" smtClean="0"/>
              <a:t>Rekrutteringsstillinger (907.000 </a:t>
            </a:r>
            <a:r>
              <a:rPr lang="nb-NO" dirty="0" err="1" smtClean="0"/>
              <a:t>stip</a:t>
            </a:r>
            <a:r>
              <a:rPr lang="nb-NO" dirty="0" smtClean="0"/>
              <a:t>, 980.000 </a:t>
            </a:r>
            <a:r>
              <a:rPr lang="nb-NO" dirty="0" err="1" smtClean="0"/>
              <a:t>postdoc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Satsinger</a:t>
            </a:r>
          </a:p>
          <a:p>
            <a:pPr lvl="1"/>
            <a:r>
              <a:rPr lang="nb-NO" dirty="0" smtClean="0"/>
              <a:t>Delvis via studieplasser (41.747 BA, 62.055 MA)</a:t>
            </a:r>
          </a:p>
        </p:txBody>
      </p:sp>
    </p:spTree>
    <p:extLst>
      <p:ext uri="{BB962C8B-B14F-4D97-AF65-F5344CB8AC3E}">
        <p14:creationId xmlns:p14="http://schemas.microsoft.com/office/powerpoint/2010/main" val="15790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HFs fordelingsmodell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19100" indent="-419100">
              <a:lnSpc>
                <a:spcPct val="90000"/>
              </a:lnSpc>
            </a:pPr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Nåværende modell vedtatt i 2013 med virkning fra 2015</a:t>
            </a:r>
          </a:p>
          <a:p>
            <a:pPr marL="419100" indent="-419100">
              <a:lnSpc>
                <a:spcPct val="90000"/>
              </a:lnSpc>
            </a:pPr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Må justeres i 2017</a:t>
            </a:r>
          </a:p>
          <a:p>
            <a:pPr marL="419100" indent="-419100">
              <a:lnSpc>
                <a:spcPct val="90000"/>
              </a:lnSpc>
            </a:pPr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Modellen er ment å være transparent og stabil, men gi rom for strategi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19100" indent="-419100">
              <a:lnSpc>
                <a:spcPct val="90000"/>
              </a:lnSpc>
              <a:buFontTx/>
              <a:buNone/>
            </a:pP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19100" indent="-419100">
              <a:lnSpc>
                <a:spcPct val="90000"/>
              </a:lnSpc>
              <a:buFontTx/>
              <a:buNone/>
            </a:pP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77" y="1981200"/>
            <a:ext cx="3546546" cy="4114800"/>
          </a:xfrm>
        </p:spPr>
      </p:pic>
    </p:spTree>
    <p:extLst>
      <p:ext uri="{BB962C8B-B14F-4D97-AF65-F5344CB8AC3E}">
        <p14:creationId xmlns:p14="http://schemas.microsoft.com/office/powerpoint/2010/main" val="1375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ヒラギノ角ゴ Pro W3" charset="0"/>
                <a:cs typeface="ヒラギノ角ゴ Pro W3" charset="0"/>
              </a:rPr>
              <a:t>HF-modellens hovedkomponenter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72805"/>
              </p:ext>
            </p:extLst>
          </p:nvPr>
        </p:nvGraphicFramePr>
        <p:xfrm>
          <a:off x="0" y="1844824"/>
          <a:ext cx="802838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5796136" y="5239213"/>
            <a:ext cx="3444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6375" algn="r"/>
              </a:tabLst>
            </a:pPr>
            <a:r>
              <a:rPr lang="nb-NO" dirty="0" smtClean="0"/>
              <a:t>ILN: </a:t>
            </a:r>
          </a:p>
          <a:p>
            <a:pPr>
              <a:tabLst>
                <a:tab pos="2967038" algn="r"/>
              </a:tabLst>
            </a:pPr>
            <a:r>
              <a:rPr lang="nb-NO" dirty="0" smtClean="0"/>
              <a:t>Studieplasser:	 33,6%</a:t>
            </a:r>
          </a:p>
          <a:p>
            <a:pPr>
              <a:tabLst>
                <a:tab pos="2967038" algn="r"/>
              </a:tabLst>
            </a:pPr>
            <a:r>
              <a:rPr lang="nb-NO" dirty="0" smtClean="0"/>
              <a:t>Resultater: 	26,1%</a:t>
            </a:r>
          </a:p>
          <a:p>
            <a:pPr>
              <a:tabLst>
                <a:tab pos="2967038" algn="r"/>
              </a:tabLst>
            </a:pPr>
            <a:r>
              <a:rPr lang="nb-NO" dirty="0" smtClean="0"/>
              <a:t>Øremerkinger: 	21,0%</a:t>
            </a:r>
          </a:p>
          <a:p>
            <a:pPr>
              <a:tabLst>
                <a:tab pos="2967038" algn="r"/>
              </a:tabLst>
            </a:pPr>
            <a:r>
              <a:rPr lang="nb-NO" dirty="0" smtClean="0"/>
              <a:t>Rekrutteringsstillinger: 	19,3%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33676</TotalTime>
  <Words>724</Words>
  <Application>Microsoft Office PowerPoint</Application>
  <PresentationFormat>On-screen Show (4:3)</PresentationFormat>
  <Paragraphs>125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  </vt:lpstr>
      <vt:lpstr>Fordelingsprosessen - basis</vt:lpstr>
      <vt:lpstr>Risiko og muligheter </vt:lpstr>
      <vt:lpstr>Mørke skyer i horisonten</vt:lpstr>
      <vt:lpstr>To hovedkomponenter i økonomien</vt:lpstr>
      <vt:lpstr>HFs inntekter 2016</vt:lpstr>
      <vt:lpstr>Hvordan beregnes basis</vt:lpstr>
      <vt:lpstr>HFs fordelingsmodell</vt:lpstr>
      <vt:lpstr>HF-modellens hovedkomponenter</vt:lpstr>
      <vt:lpstr>Studieplasser (27% HF, 33,6% ILN)</vt:lpstr>
      <vt:lpstr>Mer om studieplasser</vt:lpstr>
      <vt:lpstr>og enda mer…</vt:lpstr>
      <vt:lpstr>Vekting av studieplasser</vt:lpstr>
      <vt:lpstr>Resultatdelen (ca 23% av rammen, 26,1% ILN)</vt:lpstr>
      <vt:lpstr>Utdanningsstillinger  (ca 15% av rammen, 19,3% ILN)</vt:lpstr>
      <vt:lpstr>Øremerkinger til HFs faglige prioriteringer</vt:lpstr>
      <vt:lpstr>Andre øremerkinger</vt:lpstr>
      <vt:lpstr>Stabilitet – men ikke uforanderlig</vt:lpstr>
    </vt:vector>
  </TitlesOfParts>
  <Company>UiO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Styreopplæring HF</dc:title>
  <dc:creator>NCH</dc:creator>
  <cp:lastModifiedBy>Jan Halvor Undlien</cp:lastModifiedBy>
  <cp:revision>187</cp:revision>
  <cp:lastPrinted>2017-02-10T09:56:17Z</cp:lastPrinted>
  <dcterms:created xsi:type="dcterms:W3CDTF">2007-01-30T09:04:13Z</dcterms:created>
  <dcterms:modified xsi:type="dcterms:W3CDTF">2017-02-14T08:04:09Z</dcterms:modified>
</cp:coreProperties>
</file>