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58" r:id="rId4"/>
    <p:sldId id="284" r:id="rId5"/>
    <p:sldId id="259" r:id="rId6"/>
    <p:sldId id="265" r:id="rId7"/>
    <p:sldId id="262" r:id="rId8"/>
    <p:sldId id="282" r:id="rId9"/>
    <p:sldId id="273" r:id="rId10"/>
    <p:sldId id="274" r:id="rId11"/>
    <p:sldId id="275" r:id="rId12"/>
    <p:sldId id="276" r:id="rId13"/>
    <p:sldId id="278" r:id="rId14"/>
    <p:sldId id="271" r:id="rId15"/>
    <p:sldId id="268" r:id="rId16"/>
    <p:sldId id="270" r:id="rId17"/>
    <p:sldId id="281" r:id="rId18"/>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060" autoAdjust="0"/>
  </p:normalViewPr>
  <p:slideViewPr>
    <p:cSldViewPr>
      <p:cViewPr>
        <p:scale>
          <a:sx n="134" d="100"/>
          <a:sy n="134" d="100"/>
        </p:scale>
        <p:origin x="-48" y="-48"/>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039526D-8ECF-EA4E-AC49-0B64DEA22F2B}" type="datetime1">
              <a:rPr lang="nb-NO"/>
              <a:pPr>
                <a:defRPr/>
              </a:pPr>
              <a:t>03.03.2017</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9AB1326-99D9-5C43-B677-380FE79CE4CE}" type="slidenum">
              <a:rPr lang="nb-NO"/>
              <a:pPr>
                <a:defRPr/>
              </a:pPr>
              <a:t>‹#›</a:t>
            </a:fld>
            <a:endParaRPr lang="nb-NO"/>
          </a:p>
        </p:txBody>
      </p:sp>
    </p:spTree>
    <p:extLst>
      <p:ext uri="{BB962C8B-B14F-4D97-AF65-F5344CB8AC3E}">
        <p14:creationId xmlns:p14="http://schemas.microsoft.com/office/powerpoint/2010/main" val="2937480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E411D9F1-0E56-6449-A6B0-A562DB09AAA3}" type="slidenum">
              <a:rPr lang="en-US"/>
              <a:pPr>
                <a:defRPr/>
              </a:pPr>
              <a:t>‹#›</a:t>
            </a:fld>
            <a:endParaRPr lang="en-US"/>
          </a:p>
        </p:txBody>
      </p:sp>
    </p:spTree>
    <p:extLst>
      <p:ext uri="{BB962C8B-B14F-4D97-AF65-F5344CB8AC3E}">
        <p14:creationId xmlns:p14="http://schemas.microsoft.com/office/powerpoint/2010/main" val="158642508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3BA3E98-C48D-4449-B94C-98630725827F}"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15</a:t>
            </a:fld>
            <a:endParaRPr lang="en-US"/>
          </a:p>
        </p:txBody>
      </p:sp>
    </p:spTree>
    <p:extLst>
      <p:ext uri="{BB962C8B-B14F-4D97-AF65-F5344CB8AC3E}">
        <p14:creationId xmlns:p14="http://schemas.microsoft.com/office/powerpoint/2010/main" val="3013405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16</a:t>
            </a:fld>
            <a:endParaRPr lang="en-US"/>
          </a:p>
        </p:txBody>
      </p:sp>
    </p:spTree>
    <p:extLst>
      <p:ext uri="{BB962C8B-B14F-4D97-AF65-F5344CB8AC3E}">
        <p14:creationId xmlns:p14="http://schemas.microsoft.com/office/powerpoint/2010/main" val="1048478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18</a:t>
            </a:fld>
            <a:endParaRPr lang="en-US"/>
          </a:p>
        </p:txBody>
      </p:sp>
    </p:spTree>
    <p:extLst>
      <p:ext uri="{BB962C8B-B14F-4D97-AF65-F5344CB8AC3E}">
        <p14:creationId xmlns:p14="http://schemas.microsoft.com/office/powerpoint/2010/main" val="219914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4</a:t>
            </a:fld>
            <a:endParaRPr lang="en-US"/>
          </a:p>
        </p:txBody>
      </p:sp>
    </p:spTree>
    <p:extLst>
      <p:ext uri="{BB962C8B-B14F-4D97-AF65-F5344CB8AC3E}">
        <p14:creationId xmlns:p14="http://schemas.microsoft.com/office/powerpoint/2010/main" val="1989935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6</a:t>
            </a:fld>
            <a:endParaRPr lang="en-US"/>
          </a:p>
        </p:txBody>
      </p:sp>
    </p:spTree>
    <p:extLst>
      <p:ext uri="{BB962C8B-B14F-4D97-AF65-F5344CB8AC3E}">
        <p14:creationId xmlns:p14="http://schemas.microsoft.com/office/powerpoint/2010/main" val="312043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7</a:t>
            </a:fld>
            <a:endParaRPr lang="en-US"/>
          </a:p>
        </p:txBody>
      </p:sp>
    </p:spTree>
    <p:extLst>
      <p:ext uri="{BB962C8B-B14F-4D97-AF65-F5344CB8AC3E}">
        <p14:creationId xmlns:p14="http://schemas.microsoft.com/office/powerpoint/2010/main" val="4200130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8</a:t>
            </a:fld>
            <a:endParaRPr lang="en-US"/>
          </a:p>
        </p:txBody>
      </p:sp>
    </p:spTree>
    <p:extLst>
      <p:ext uri="{BB962C8B-B14F-4D97-AF65-F5344CB8AC3E}">
        <p14:creationId xmlns:p14="http://schemas.microsoft.com/office/powerpoint/2010/main" val="2424430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10</a:t>
            </a:fld>
            <a:endParaRPr lang="en-US"/>
          </a:p>
        </p:txBody>
      </p:sp>
    </p:spTree>
    <p:extLst>
      <p:ext uri="{BB962C8B-B14F-4D97-AF65-F5344CB8AC3E}">
        <p14:creationId xmlns:p14="http://schemas.microsoft.com/office/powerpoint/2010/main" val="4049377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11</a:t>
            </a:fld>
            <a:endParaRPr lang="en-US"/>
          </a:p>
        </p:txBody>
      </p:sp>
    </p:spTree>
    <p:extLst>
      <p:ext uri="{BB962C8B-B14F-4D97-AF65-F5344CB8AC3E}">
        <p14:creationId xmlns:p14="http://schemas.microsoft.com/office/powerpoint/2010/main" val="453380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12</a:t>
            </a:fld>
            <a:endParaRPr lang="en-US"/>
          </a:p>
        </p:txBody>
      </p:sp>
    </p:spTree>
    <p:extLst>
      <p:ext uri="{BB962C8B-B14F-4D97-AF65-F5344CB8AC3E}">
        <p14:creationId xmlns:p14="http://schemas.microsoft.com/office/powerpoint/2010/main" val="149503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pPr>
              <a:defRPr/>
            </a:pPr>
            <a:fld id="{E411D9F1-0E56-6449-A6B0-A562DB09AAA3}" type="slidenum">
              <a:rPr lang="en-US" smtClean="0"/>
              <a:pPr>
                <a:defRPr/>
              </a:pPr>
              <a:t>13</a:t>
            </a:fld>
            <a:endParaRPr lang="en-US"/>
          </a:p>
        </p:txBody>
      </p:sp>
    </p:spTree>
    <p:extLst>
      <p:ext uri="{BB962C8B-B14F-4D97-AF65-F5344CB8AC3E}">
        <p14:creationId xmlns:p14="http://schemas.microsoft.com/office/powerpoint/2010/main" val="26208531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41E2B3E1-BB90-3E40-AE7A-1E92E1D4DC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83E85FF2-B9F0-5046-966C-4708485C0C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5A3E82A2-925D-4E4D-A41D-93F7453D79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0AA225CB-1744-174B-8A44-D802225F19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3FB87441-B27B-DB45-96C4-9BAAB171A12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r>
              <a:rPr lang="nb-NO"/>
              <a:t>11. april 2011</a:t>
            </a:r>
          </a:p>
        </p:txBody>
      </p:sp>
      <p:sp>
        <p:nvSpPr>
          <p:cNvPr id="8"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9" name="Rectangle 12"/>
          <p:cNvSpPr>
            <a:spLocks noGrp="1" noChangeArrowheads="1"/>
          </p:cNvSpPr>
          <p:nvPr>
            <p:ph type="sldNum" sz="quarter" idx="12"/>
          </p:nvPr>
        </p:nvSpPr>
        <p:spPr/>
        <p:txBody>
          <a:bodyPr/>
          <a:lstStyle>
            <a:lvl1pPr>
              <a:defRPr/>
            </a:lvl1pPr>
          </a:lstStyle>
          <a:p>
            <a:pPr>
              <a:defRPr/>
            </a:pPr>
            <a:fld id="{51FA2386-5013-6D44-9897-51BD15E8006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r>
              <a:rPr lang="nb-NO"/>
              <a:t>11. april 2011</a:t>
            </a:r>
          </a:p>
        </p:txBody>
      </p:sp>
      <p:sp>
        <p:nvSpPr>
          <p:cNvPr id="4"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5" name="Rectangle 12"/>
          <p:cNvSpPr>
            <a:spLocks noGrp="1" noChangeArrowheads="1"/>
          </p:cNvSpPr>
          <p:nvPr>
            <p:ph type="sldNum" sz="quarter" idx="12"/>
          </p:nvPr>
        </p:nvSpPr>
        <p:spPr/>
        <p:txBody>
          <a:bodyPr/>
          <a:lstStyle>
            <a:lvl1pPr>
              <a:defRPr/>
            </a:lvl1pPr>
          </a:lstStyle>
          <a:p>
            <a:pPr>
              <a:defRPr/>
            </a:pPr>
            <a:fld id="{29D44789-0A5A-A040-A184-6A5C2C8D49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r>
              <a:rPr lang="nb-NO"/>
              <a:t>11. april 2011</a:t>
            </a:r>
          </a:p>
        </p:txBody>
      </p:sp>
      <p:sp>
        <p:nvSpPr>
          <p:cNvPr id="3"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4" name="Rectangle 12"/>
          <p:cNvSpPr>
            <a:spLocks noGrp="1" noChangeArrowheads="1"/>
          </p:cNvSpPr>
          <p:nvPr>
            <p:ph type="sldNum" sz="quarter" idx="12"/>
          </p:nvPr>
        </p:nvSpPr>
        <p:spPr/>
        <p:txBody>
          <a:bodyPr/>
          <a:lstStyle>
            <a:lvl1pPr>
              <a:defRPr/>
            </a:lvl1pPr>
          </a:lstStyle>
          <a:p>
            <a:pPr>
              <a:defRPr/>
            </a:pPr>
            <a:fld id="{E43FC872-34FF-7C4F-A4F8-5EDB06677C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120CF7FC-1D15-3D4A-BB7B-28D8CFC190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991CC3A4-B9D0-394D-944F-07A5E8DA6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nb-NO"/>
              <a:t>11. april 2011</a:t>
            </a:r>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en-US"/>
              <a:t>Tema Powerpoint</a:t>
            </a:r>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a:defRPr/>
            </a:pPr>
            <a:fld id="{D5B4D837-858E-E747-B9A9-A6F308BA4986}" type="slidenum">
              <a:rPr lang="en-US"/>
              <a:pPr>
                <a:defRPr/>
              </a:pPr>
              <a:t>‹#›</a:t>
            </a:fld>
            <a:endParaRPr lang="en-US"/>
          </a:p>
        </p:txBody>
      </p:sp>
      <p:pic>
        <p:nvPicPr>
          <p:cNvPr id="1031" name="Picture 7" descr="HF_ILN_A.png"/>
          <p:cNvPicPr>
            <a:picLocks noChangeAspect="1"/>
          </p:cNvPicPr>
          <p:nvPr/>
        </p:nvPicPr>
        <p:blipFill>
          <a:blip r:embed="rId13"/>
          <a:srcRect/>
          <a:stretch>
            <a:fillRect/>
          </a:stretch>
        </p:blipFill>
        <p:spPr bwMode="auto">
          <a:xfrm>
            <a:off x="304800" y="204788"/>
            <a:ext cx="4464050" cy="328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nb-NO" dirty="0" smtClean="0"/>
              <a:t>Forskningsrådgivers og forskningsleders innledning til stillingsplanarbeidet</a:t>
            </a:r>
            <a:endParaRPr lang="nb-NO" dirty="0"/>
          </a:p>
        </p:txBody>
      </p:sp>
      <p:sp>
        <p:nvSpPr>
          <p:cNvPr id="15363" name="Rectangle 3"/>
          <p:cNvSpPr>
            <a:spLocks noGrp="1" noChangeArrowheads="1"/>
          </p:cNvSpPr>
          <p:nvPr>
            <p:ph type="subTitle" idx="1"/>
          </p:nvPr>
        </p:nvSpPr>
        <p:spPr/>
        <p:txBody>
          <a:bodyPr/>
          <a:lstStyle/>
          <a:p>
            <a:pPr eaLnBrk="1" hangingPunct="1"/>
            <a:r>
              <a:rPr lang="nb-NO" sz="3600" dirty="0" smtClean="0"/>
              <a:t>Bør forskningsstyrke telle?</a:t>
            </a:r>
            <a:endParaRPr lang="nb-NO"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 ulike fagmiljøene (med forbehold!)</a:t>
            </a:r>
            <a:endParaRPr lang="nb-NO" dirty="0"/>
          </a:p>
        </p:txBody>
      </p:sp>
      <p:sp>
        <p:nvSpPr>
          <p:cNvPr id="3" name="Content Placeholder 2"/>
          <p:cNvSpPr>
            <a:spLocks noGrp="1"/>
          </p:cNvSpPr>
          <p:nvPr>
            <p:ph idx="1"/>
          </p:nvPr>
        </p:nvSpPr>
        <p:spPr/>
        <p:txBody>
          <a:bodyPr/>
          <a:lstStyle/>
          <a:p>
            <a:r>
              <a:rPr lang="nb-NO" i="1" dirty="0" smtClean="0"/>
              <a:t>Middelalder (snitt pr. årsverk siste 3 år:0,63)</a:t>
            </a:r>
          </a:p>
          <a:p>
            <a:r>
              <a:rPr lang="nb-NO" i="1" dirty="0" smtClean="0"/>
              <a:t>Lingvistikk (1,36)</a:t>
            </a:r>
          </a:p>
          <a:p>
            <a:r>
              <a:rPr lang="nb-NO" i="1" dirty="0" smtClean="0"/>
              <a:t>Nordisk språk (2,38)</a:t>
            </a:r>
          </a:p>
          <a:p>
            <a:r>
              <a:rPr lang="nb-NO" i="1" dirty="0" smtClean="0"/>
              <a:t>Forskerstillinger (samlinger) (0,74)</a:t>
            </a:r>
          </a:p>
          <a:p>
            <a:r>
              <a:rPr lang="nb-NO" i="1" dirty="0" smtClean="0"/>
              <a:t>Nordisk litteratur (2,18)</a:t>
            </a:r>
          </a:p>
          <a:p>
            <a:r>
              <a:rPr lang="nb-NO" dirty="0" smtClean="0">
                <a:effectLst>
                  <a:outerShdw blurRad="38100" dist="38100" dir="2700000" algn="tl">
                    <a:srgbClr val="000000">
                      <a:alpha val="43137"/>
                    </a:srgbClr>
                  </a:outerShdw>
                </a:effectLst>
              </a:rPr>
              <a:t>Retorikk og språklig kommunikasjon (2,29)</a:t>
            </a:r>
          </a:p>
          <a:p>
            <a:r>
              <a:rPr lang="nb-NO" dirty="0" smtClean="0"/>
              <a:t>Senter for Ibsen-studier (4,18)</a:t>
            </a:r>
          </a:p>
          <a:p>
            <a:r>
              <a:rPr lang="nb-NO" dirty="0" smtClean="0"/>
              <a:t>SFF </a:t>
            </a:r>
            <a:r>
              <a:rPr lang="nb-NO" dirty="0" err="1" smtClean="0"/>
              <a:t>MultiLing</a:t>
            </a:r>
            <a:r>
              <a:rPr lang="nb-NO" dirty="0" smtClean="0"/>
              <a:t> (1,63)</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11</a:t>
            </a:fld>
            <a:endParaRPr lang="en-US"/>
          </a:p>
        </p:txBody>
      </p:sp>
      <p:sp>
        <p:nvSpPr>
          <p:cNvPr id="4" name="Oval Callout 3"/>
          <p:cNvSpPr/>
          <p:nvPr/>
        </p:nvSpPr>
        <p:spPr bwMode="auto">
          <a:xfrm>
            <a:off x="5148064" y="1484784"/>
            <a:ext cx="3888432" cy="3240360"/>
          </a:xfrm>
          <a:prstGeom prst="wedgeEllipseCallout">
            <a:avLst>
              <a:gd name="adj1" fmla="val -69280"/>
              <a:gd name="adj2" fmla="val 5142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endParaRPr lang="nb-NO" dirty="0" smtClean="0"/>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Eksternt samarbeid, eks. NORM-prosjektet</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a:t>
            </a:r>
            <a:r>
              <a:rPr lang="nb-NO" dirty="0" err="1" smtClean="0"/>
              <a:t>Impact</a:t>
            </a:r>
            <a:r>
              <a:rPr lang="nb-NO" dirty="0" smtClean="0"/>
              <a:t>»</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err="1" smtClean="0"/>
              <a:t>UiO:Norden-initiativ</a:t>
            </a:r>
            <a:endParaRPr lang="nb-NO" dirty="0" smtClean="0"/>
          </a:p>
          <a:p>
            <a:pPr marR="0" algn="l" defTabSz="914400" rtl="0" eaLnBrk="0" fontAlgn="base" latinLnBrk="0" hangingPunct="0">
              <a:lnSpc>
                <a:spcPct val="100000"/>
              </a:lnSpc>
              <a:spcBef>
                <a:spcPct val="0"/>
              </a:spcBef>
              <a:spcAft>
                <a:spcPct val="0"/>
              </a:spcAft>
              <a:buClrTx/>
              <a:buSzTx/>
              <a:tabLst/>
            </a:pPr>
            <a:endParaRPr lang="nb-NO"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01920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 ulike fagmiljøene (med forbehold!)</a:t>
            </a:r>
            <a:endParaRPr lang="nb-NO" dirty="0"/>
          </a:p>
        </p:txBody>
      </p:sp>
      <p:sp>
        <p:nvSpPr>
          <p:cNvPr id="3" name="Content Placeholder 2"/>
          <p:cNvSpPr>
            <a:spLocks noGrp="1"/>
          </p:cNvSpPr>
          <p:nvPr>
            <p:ph idx="1"/>
          </p:nvPr>
        </p:nvSpPr>
        <p:spPr/>
        <p:txBody>
          <a:bodyPr/>
          <a:lstStyle/>
          <a:p>
            <a:r>
              <a:rPr lang="nb-NO" i="1" dirty="0" smtClean="0"/>
              <a:t>Middelalder (snitt pr. årsverk siste 3 år:0,63)</a:t>
            </a:r>
          </a:p>
          <a:p>
            <a:r>
              <a:rPr lang="nb-NO" i="1" dirty="0" smtClean="0"/>
              <a:t>Lingvistikk (1,36)</a:t>
            </a:r>
          </a:p>
          <a:p>
            <a:r>
              <a:rPr lang="nb-NO" i="1" dirty="0" smtClean="0"/>
              <a:t>Nordisk språk (2,38)</a:t>
            </a:r>
          </a:p>
          <a:p>
            <a:r>
              <a:rPr lang="nb-NO" i="1" dirty="0" smtClean="0"/>
              <a:t>Forskerstillinger (samlinger) (0,74)</a:t>
            </a:r>
          </a:p>
          <a:p>
            <a:r>
              <a:rPr lang="nb-NO" i="1" dirty="0" smtClean="0"/>
              <a:t>Nordisk litteratur (2,18)</a:t>
            </a:r>
          </a:p>
          <a:p>
            <a:r>
              <a:rPr lang="nb-NO" i="1" dirty="0" smtClean="0"/>
              <a:t>Retorikk og språklig kommunikasjon (2,29)</a:t>
            </a:r>
          </a:p>
          <a:p>
            <a:r>
              <a:rPr lang="nb-NO" dirty="0" smtClean="0">
                <a:effectLst>
                  <a:outerShdw blurRad="38100" dist="38100" dir="2700000" algn="tl">
                    <a:srgbClr val="000000">
                      <a:alpha val="43137"/>
                    </a:srgbClr>
                  </a:outerShdw>
                </a:effectLst>
              </a:rPr>
              <a:t>Senter for Ibsen-studier (4,18)</a:t>
            </a:r>
          </a:p>
          <a:p>
            <a:r>
              <a:rPr lang="nb-NO" dirty="0" smtClean="0"/>
              <a:t>SFF </a:t>
            </a:r>
            <a:r>
              <a:rPr lang="nb-NO" dirty="0" err="1" smtClean="0"/>
              <a:t>MultiLing</a:t>
            </a:r>
            <a:r>
              <a:rPr lang="nb-NO" dirty="0" smtClean="0"/>
              <a:t> (1,63)</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12</a:t>
            </a:fld>
            <a:endParaRPr lang="en-US"/>
          </a:p>
        </p:txBody>
      </p:sp>
      <p:sp>
        <p:nvSpPr>
          <p:cNvPr id="4" name="Oval Callout 3"/>
          <p:cNvSpPr/>
          <p:nvPr/>
        </p:nvSpPr>
        <p:spPr bwMode="auto">
          <a:xfrm>
            <a:off x="4572000" y="1700808"/>
            <a:ext cx="3816424" cy="3456384"/>
          </a:xfrm>
          <a:prstGeom prst="wedgeEllipseCallout">
            <a:avLst>
              <a:gd name="adj1" fmla="val -70058"/>
              <a:gd name="adj2" fmla="val 5294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endParaRPr lang="nb-NO" dirty="0" smtClean="0"/>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Aktive søkere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NFR-prosjekt</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Søkt SFF</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P1: Svært sterke e</a:t>
            </a: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nkeltforsker</a:t>
            </a:r>
            <a:r>
              <a:rPr lang="nb-NO" dirty="0" smtClean="0"/>
              <a:t>bidrag</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01920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 ulike fagmiljøene (med forbehold!)</a:t>
            </a:r>
            <a:endParaRPr lang="nb-NO" dirty="0"/>
          </a:p>
        </p:txBody>
      </p:sp>
      <p:sp>
        <p:nvSpPr>
          <p:cNvPr id="3" name="Content Placeholder 2"/>
          <p:cNvSpPr>
            <a:spLocks noGrp="1"/>
          </p:cNvSpPr>
          <p:nvPr>
            <p:ph idx="1"/>
          </p:nvPr>
        </p:nvSpPr>
        <p:spPr/>
        <p:txBody>
          <a:bodyPr/>
          <a:lstStyle/>
          <a:p>
            <a:r>
              <a:rPr lang="nb-NO" i="1" dirty="0" smtClean="0"/>
              <a:t>Middelalder (snitt pr. årsverk siste 3 år:0,63)</a:t>
            </a:r>
          </a:p>
          <a:p>
            <a:r>
              <a:rPr lang="nb-NO" i="1" dirty="0" smtClean="0"/>
              <a:t>Lingvistikk (1,36)</a:t>
            </a:r>
          </a:p>
          <a:p>
            <a:r>
              <a:rPr lang="nb-NO" i="1" dirty="0" smtClean="0"/>
              <a:t>Nordisk språk (2,38)</a:t>
            </a:r>
          </a:p>
          <a:p>
            <a:r>
              <a:rPr lang="nb-NO" i="1" dirty="0" smtClean="0"/>
              <a:t>Forskerstillinger (samlinger) (0,74)</a:t>
            </a:r>
          </a:p>
          <a:p>
            <a:r>
              <a:rPr lang="nb-NO" i="1" dirty="0" smtClean="0"/>
              <a:t>Nordisk litteratur (2,18)</a:t>
            </a:r>
          </a:p>
          <a:p>
            <a:r>
              <a:rPr lang="nb-NO" i="1" dirty="0" smtClean="0"/>
              <a:t>Retorikk og språklig kommunikasjon (2,29)</a:t>
            </a:r>
          </a:p>
          <a:p>
            <a:r>
              <a:rPr lang="nb-NO" i="1" dirty="0" smtClean="0"/>
              <a:t>Senter for Ibsen-studier (4,18)</a:t>
            </a:r>
          </a:p>
          <a:p>
            <a:r>
              <a:rPr lang="nb-NO" dirty="0" smtClean="0">
                <a:effectLst>
                  <a:outerShdw blurRad="38100" dist="38100" dir="2700000" algn="tl">
                    <a:srgbClr val="000000">
                      <a:alpha val="43137"/>
                    </a:srgbClr>
                  </a:outerShdw>
                </a:effectLst>
              </a:rPr>
              <a:t>SFF </a:t>
            </a:r>
            <a:r>
              <a:rPr lang="nb-NO" dirty="0" err="1" smtClean="0">
                <a:effectLst>
                  <a:outerShdw blurRad="38100" dist="38100" dir="2700000" algn="tl">
                    <a:srgbClr val="000000">
                      <a:alpha val="43137"/>
                    </a:srgbClr>
                  </a:outerShdw>
                </a:effectLst>
              </a:rPr>
              <a:t>MultiLing</a:t>
            </a:r>
            <a:r>
              <a:rPr lang="nb-NO" dirty="0" smtClean="0">
                <a:effectLst>
                  <a:outerShdw blurRad="38100" dist="38100" dir="2700000" algn="tl">
                    <a:srgbClr val="000000">
                      <a:alpha val="43137"/>
                    </a:srgbClr>
                  </a:outerShdw>
                </a:effectLst>
              </a:rPr>
              <a:t> (1,63)</a:t>
            </a:r>
            <a:endParaRPr lang="nb-NO"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13</a:t>
            </a:fld>
            <a:endParaRPr lang="en-US"/>
          </a:p>
        </p:txBody>
      </p:sp>
      <p:sp>
        <p:nvSpPr>
          <p:cNvPr id="4" name="Oval Callout 3"/>
          <p:cNvSpPr/>
          <p:nvPr/>
        </p:nvSpPr>
        <p:spPr bwMode="auto">
          <a:xfrm>
            <a:off x="4572000" y="3212976"/>
            <a:ext cx="4320480" cy="3024336"/>
          </a:xfrm>
          <a:prstGeom prst="wedgeEllipseCallout">
            <a:avLst>
              <a:gd name="adj1" fmla="val -75015"/>
              <a:gd name="adj2" fmla="val 4039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Verdensledende-tildeling</a:t>
            </a:r>
          </a:p>
          <a:p>
            <a:pPr marL="342900" indent="-342900">
              <a:buFont typeface="Arial" panose="020B0604020202020204" pitchFamily="34" charset="0"/>
              <a:buChar char="•"/>
            </a:pPr>
            <a:r>
              <a:rPr lang="nb-NO" dirty="0"/>
              <a:t>Flere </a:t>
            </a:r>
            <a:r>
              <a:rPr lang="nb-NO" dirty="0" smtClean="0"/>
              <a:t>NFR-prosjekter</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Internasjonalt miljø, sterke postdoktorer med ERC-potensial, m.m.</a:t>
            </a:r>
          </a:p>
          <a:p>
            <a:pPr marR="0" algn="l" defTabSz="914400" rtl="0" eaLnBrk="0" fontAlgn="base" latinLnBrk="0" hangingPunct="0">
              <a:lnSpc>
                <a:spcPct val="100000"/>
              </a:lnSpc>
              <a:spcBef>
                <a:spcPct val="0"/>
              </a:spcBef>
              <a:spcAft>
                <a:spcPct val="0"/>
              </a:spcAft>
              <a:buClrTx/>
              <a:buSzTx/>
              <a:tabLst/>
            </a:pP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01920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Forskergruppesatsning</a:t>
            </a:r>
            <a:endParaRPr lang="nb-NO" dirty="0"/>
          </a:p>
        </p:txBody>
      </p:sp>
      <p:sp>
        <p:nvSpPr>
          <p:cNvPr id="3" name="Content Placeholder 2"/>
          <p:cNvSpPr>
            <a:spLocks noGrp="1"/>
          </p:cNvSpPr>
          <p:nvPr>
            <p:ph idx="1"/>
          </p:nvPr>
        </p:nvSpPr>
        <p:spPr/>
        <p:txBody>
          <a:bodyPr/>
          <a:lstStyle/>
          <a:p>
            <a:r>
              <a:rPr lang="nb-NO" dirty="0" smtClean="0">
                <a:solidFill>
                  <a:srgbClr val="FF0000"/>
                </a:solidFill>
              </a:rPr>
              <a:t>Middelalder</a:t>
            </a:r>
          </a:p>
          <a:p>
            <a:r>
              <a:rPr lang="nb-NO" dirty="0" smtClean="0"/>
              <a:t>Lingvistikk </a:t>
            </a:r>
          </a:p>
          <a:p>
            <a:r>
              <a:rPr lang="nb-NO" dirty="0" smtClean="0"/>
              <a:t>Nordisk språk</a:t>
            </a:r>
          </a:p>
          <a:p>
            <a:r>
              <a:rPr lang="nb-NO" dirty="0" smtClean="0">
                <a:solidFill>
                  <a:srgbClr val="FF0000"/>
                </a:solidFill>
              </a:rPr>
              <a:t>Nordisk litteratur</a:t>
            </a:r>
          </a:p>
          <a:p>
            <a:r>
              <a:rPr lang="nb-NO" dirty="0" smtClean="0">
                <a:solidFill>
                  <a:srgbClr val="FF0000"/>
                </a:solidFill>
              </a:rPr>
              <a:t>Retorikk og språklig kommunikasjon</a:t>
            </a:r>
          </a:p>
          <a:p>
            <a:r>
              <a:rPr lang="nb-NO" dirty="0" smtClean="0">
                <a:solidFill>
                  <a:srgbClr val="FF0000"/>
                </a:solidFill>
              </a:rPr>
              <a:t>Senter for Ibsen-studier</a:t>
            </a:r>
          </a:p>
          <a:p>
            <a:r>
              <a:rPr lang="nb-NO" dirty="0" smtClean="0"/>
              <a:t>SFF </a:t>
            </a:r>
            <a:r>
              <a:rPr lang="nb-NO" dirty="0" err="1" smtClean="0"/>
              <a:t>MultiLing</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14</a:t>
            </a:fld>
            <a:endParaRPr lang="en-US"/>
          </a:p>
        </p:txBody>
      </p:sp>
      <p:sp>
        <p:nvSpPr>
          <p:cNvPr id="4" name="Right Arrow 3"/>
          <p:cNvSpPr/>
          <p:nvPr/>
        </p:nvSpPr>
        <p:spPr bwMode="auto">
          <a:xfrm>
            <a:off x="4427984" y="2636912"/>
            <a:ext cx="2376264" cy="122413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P3</a:t>
            </a:r>
            <a:r>
              <a:rPr kumimoji="0" lang="nb-NO" sz="2000" b="0" i="0" u="none" strike="noStrike" cap="none" normalizeH="0" dirty="0" smtClean="0">
                <a:ln>
                  <a:noFill/>
                </a:ln>
                <a:solidFill>
                  <a:schemeClr val="tx1"/>
                </a:solidFill>
                <a:effectLst/>
                <a:latin typeface="Arial" charset="0"/>
                <a:ea typeface="ヒラギノ角ゴ Pro W3" charset="-128"/>
                <a:cs typeface="ヒラギノ角ゴ Pro W3" charset="-128"/>
              </a:rPr>
              <a:t> </a:t>
            </a:r>
            <a:r>
              <a:rPr kumimoji="0" lang="nb-NO" sz="2000" b="0" i="0" u="none" strike="noStrike" cap="none" normalizeH="0" dirty="0" smtClean="0">
                <a:ln>
                  <a:noFill/>
                </a:ln>
                <a:solidFill>
                  <a:schemeClr val="tx1"/>
                </a:solidFill>
                <a:effectLst/>
                <a:latin typeface="Arial" charset="0"/>
                <a:ea typeface="ヒラギノ角ゴ Pro W3" charset="-128"/>
                <a:cs typeface="ヒラギノ角ゴ Pro W3" charset="-128"/>
                <a:sym typeface="Wingdings" panose="05000000000000000000" pitchFamily="2" charset="2"/>
              </a:rPr>
              <a:t> P2  P1</a:t>
            </a:r>
            <a:endParaRPr kumimoji="0" lang="en-US"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019202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Grenseflater og samarbeid</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15</a:t>
            </a:fld>
            <a:endParaRPr lang="en-US"/>
          </a:p>
        </p:txBody>
      </p:sp>
      <p:pic>
        <p:nvPicPr>
          <p:cNvPr id="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0797" y="1981200"/>
            <a:ext cx="529580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Up-Down Arrow 8"/>
          <p:cNvSpPr/>
          <p:nvPr/>
        </p:nvSpPr>
        <p:spPr bwMode="auto">
          <a:xfrm>
            <a:off x="3851920" y="3396988"/>
            <a:ext cx="484632" cy="1216152"/>
          </a:xfrm>
          <a:prstGeom prst="up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2" name="Down Arrow 11"/>
          <p:cNvSpPr/>
          <p:nvPr/>
        </p:nvSpPr>
        <p:spPr bwMode="auto">
          <a:xfrm rot="20152369">
            <a:off x="5533259" y="3252531"/>
            <a:ext cx="432048" cy="83589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3" name="Right Arrow 12"/>
          <p:cNvSpPr/>
          <p:nvPr/>
        </p:nvSpPr>
        <p:spPr bwMode="auto">
          <a:xfrm rot="18850905">
            <a:off x="5191504" y="4507150"/>
            <a:ext cx="792001" cy="43204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88403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«Drømmetilsetningen» i </a:t>
            </a:r>
            <a:r>
              <a:rPr lang="nb-NO" dirty="0" err="1" smtClean="0"/>
              <a:t>forskningsstrategisk</a:t>
            </a:r>
            <a:r>
              <a:rPr lang="nb-NO" dirty="0" smtClean="0"/>
              <a:t> perspektiv</a:t>
            </a:r>
            <a:endParaRPr lang="nb-NO" dirty="0"/>
          </a:p>
        </p:txBody>
      </p:sp>
      <p:sp>
        <p:nvSpPr>
          <p:cNvPr id="3" name="Content Placeholder 2"/>
          <p:cNvSpPr>
            <a:spLocks noGrp="1"/>
          </p:cNvSpPr>
          <p:nvPr>
            <p:ph idx="1"/>
          </p:nvPr>
        </p:nvSpPr>
        <p:spPr/>
        <p:txBody>
          <a:bodyPr/>
          <a:lstStyle/>
          <a:p>
            <a:r>
              <a:rPr lang="nb-NO" sz="2000" dirty="0"/>
              <a:t>1) </a:t>
            </a:r>
            <a:r>
              <a:rPr lang="nb-NO" sz="2000" dirty="0" smtClean="0"/>
              <a:t>De </a:t>
            </a:r>
            <a:r>
              <a:rPr lang="nb-NO" sz="2000" dirty="0"/>
              <a:t>nylig etablerte som allerede har deltatt i, eller til og med har ledet, eksternt finansierte </a:t>
            </a:r>
            <a:r>
              <a:rPr lang="nb-NO" sz="2000" dirty="0" smtClean="0"/>
              <a:t>prosjekter</a:t>
            </a:r>
          </a:p>
          <a:p>
            <a:r>
              <a:rPr lang="nb-NO" sz="2000" dirty="0" smtClean="0"/>
              <a:t>2</a:t>
            </a:r>
            <a:r>
              <a:rPr lang="nb-NO" sz="2000" dirty="0"/>
              <a:t>) </a:t>
            </a:r>
            <a:r>
              <a:rPr lang="nb-NO" sz="2000" dirty="0" smtClean="0"/>
              <a:t>De unge, </a:t>
            </a:r>
            <a:r>
              <a:rPr lang="nb-NO" sz="2000" dirty="0"/>
              <a:t>lovende (</a:t>
            </a:r>
            <a:r>
              <a:rPr lang="nb-NO" sz="2000" dirty="0" smtClean="0"/>
              <a:t>som ifølge </a:t>
            </a:r>
            <a:r>
              <a:rPr lang="nb-NO" sz="2000" dirty="0"/>
              <a:t>ERC og NFR sin aldersdiskriminering er under 40 </a:t>
            </a:r>
            <a:r>
              <a:rPr lang="nb-NO" sz="2000" dirty="0" smtClean="0"/>
              <a:t>år) med vilje til CV-bygging</a:t>
            </a:r>
          </a:p>
          <a:p>
            <a:r>
              <a:rPr lang="nb-NO" sz="2000" dirty="0" smtClean="0"/>
              <a:t>Begge kategorier bør ha:</a:t>
            </a:r>
          </a:p>
          <a:p>
            <a:pPr lvl="1"/>
            <a:r>
              <a:rPr lang="nb-NO" sz="2000" dirty="0" smtClean="0"/>
              <a:t>God publiseringstakt</a:t>
            </a:r>
          </a:p>
          <a:p>
            <a:pPr lvl="1"/>
            <a:r>
              <a:rPr lang="nb-NO" sz="2000" dirty="0" smtClean="0"/>
              <a:t>Mobilitet (minimum 3 mnd</a:t>
            </a:r>
            <a:r>
              <a:rPr lang="nb-NO" sz="2000" dirty="0"/>
              <a:t>.</a:t>
            </a:r>
            <a:r>
              <a:rPr lang="nb-NO" sz="2000" dirty="0" smtClean="0"/>
              <a:t> ute)</a:t>
            </a:r>
          </a:p>
          <a:p>
            <a:pPr lvl="1"/>
            <a:r>
              <a:rPr lang="nb-NO" sz="2000" dirty="0" smtClean="0"/>
              <a:t>Internasjonalt nettverk</a:t>
            </a:r>
          </a:p>
          <a:p>
            <a:pPr lvl="1"/>
            <a:r>
              <a:rPr lang="nb-NO" sz="2000" dirty="0" smtClean="0"/>
              <a:t>Sikre ny rekruttering gjennom stipendiater og (særlig) postdoktorer</a:t>
            </a:r>
            <a:endParaRPr lang="nb-NO" dirty="0" smtClean="0"/>
          </a:p>
          <a:p>
            <a:pPr lvl="1"/>
            <a:endParaRPr lang="nb-NO" dirty="0" smtClean="0"/>
          </a:p>
          <a:p>
            <a:pPr lvl="1"/>
            <a:endParaRPr lang="nb-NO" dirty="0" smtClean="0"/>
          </a:p>
          <a:p>
            <a:pPr marL="0" indent="0">
              <a:buNone/>
            </a:pP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16</a:t>
            </a:fld>
            <a:endParaRPr lang="en-US"/>
          </a:p>
        </p:txBody>
      </p:sp>
    </p:spTree>
    <p:extLst>
      <p:ext uri="{BB962C8B-B14F-4D97-AF65-F5344CB8AC3E}">
        <p14:creationId xmlns:p14="http://schemas.microsoft.com/office/powerpoint/2010/main" val="3365034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Oppsummering</a:t>
            </a:r>
            <a:endParaRPr lang="nb-NO" dirty="0"/>
          </a:p>
        </p:txBody>
      </p:sp>
      <p:sp>
        <p:nvSpPr>
          <p:cNvPr id="3" name="Content Placeholder 2"/>
          <p:cNvSpPr>
            <a:spLocks noGrp="1"/>
          </p:cNvSpPr>
          <p:nvPr>
            <p:ph idx="1"/>
          </p:nvPr>
        </p:nvSpPr>
        <p:spPr/>
        <p:txBody>
          <a:bodyPr/>
          <a:lstStyle/>
          <a:p>
            <a:r>
              <a:rPr lang="nb-NO" dirty="0" smtClean="0"/>
              <a:t>Forskningsstyrke er alfa og omega</a:t>
            </a:r>
          </a:p>
          <a:p>
            <a:r>
              <a:rPr lang="nb-NO" dirty="0" smtClean="0"/>
              <a:t>P1 og P2 (og P3) er, til tross for forbehold, de beste parameterne vi har</a:t>
            </a:r>
          </a:p>
          <a:p>
            <a:r>
              <a:rPr lang="nb-NO" dirty="0" smtClean="0"/>
              <a:t>Lykke til med arbeidet!</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17</a:t>
            </a:fld>
            <a:endParaRPr lang="en-US"/>
          </a:p>
        </p:txBody>
      </p:sp>
    </p:spTree>
    <p:extLst>
      <p:ext uri="{BB962C8B-B14F-4D97-AF65-F5344CB8AC3E}">
        <p14:creationId xmlns:p14="http://schemas.microsoft.com/office/powerpoint/2010/main" val="3566884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dirty="0" smtClean="0"/>
              <a:t>P1 justert for antall førstestillinger</a:t>
            </a:r>
            <a:endParaRPr lang="nb-NO" dirty="0"/>
          </a:p>
        </p:txBody>
      </p:sp>
      <p:sp>
        <p:nvSpPr>
          <p:cNvPr id="7" name="Slide Number Placeholder 6"/>
          <p:cNvSpPr>
            <a:spLocks noGrp="1"/>
          </p:cNvSpPr>
          <p:nvPr>
            <p:ph type="sldNum" sz="quarter" idx="12"/>
          </p:nvPr>
        </p:nvSpPr>
        <p:spPr/>
        <p:txBody>
          <a:bodyPr/>
          <a:lstStyle/>
          <a:p>
            <a:pPr>
              <a:defRPr/>
            </a:pPr>
            <a:fld id="{3FB87441-B27B-DB45-96C4-9BAAB171A12E}" type="slidenum">
              <a:rPr lang="en-US" smtClean="0"/>
              <a:pPr>
                <a:defRPr/>
              </a:pPr>
              <a:t>18</a:t>
            </a:fld>
            <a:endParaRPr lang="en-US"/>
          </a:p>
        </p:txBody>
      </p:sp>
      <p:pic>
        <p:nvPicPr>
          <p:cNvPr id="1029" name="Picture 5"/>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644008" y="2492896"/>
            <a:ext cx="3771900" cy="2935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39552" y="2564904"/>
            <a:ext cx="3771900" cy="293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Down Arrow 14"/>
          <p:cNvSpPr/>
          <p:nvPr/>
        </p:nvSpPr>
        <p:spPr bwMode="auto">
          <a:xfrm rot="17292658">
            <a:off x="4597998" y="2156180"/>
            <a:ext cx="216024" cy="4001325"/>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19485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hangingPunct="1"/>
            <a:r>
              <a:rPr lang="nb-NO" dirty="0" smtClean="0"/>
              <a:t>Ja, forskingsstyrke bør telle!</a:t>
            </a:r>
            <a:endParaRPr lang="nb-NO"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31640" y="2204864"/>
            <a:ext cx="2695575" cy="1695450"/>
          </a:xfrm>
        </p:spPr>
      </p:pic>
      <p:sp>
        <p:nvSpPr>
          <p:cNvPr id="3" name="Content Placeholder 2"/>
          <p:cNvSpPr>
            <a:spLocks noGrp="1"/>
          </p:cNvSpPr>
          <p:nvPr>
            <p:ph sz="half" idx="2"/>
          </p:nvPr>
        </p:nvSpPr>
        <p:spPr/>
        <p:txBody>
          <a:bodyPr/>
          <a:lstStyle/>
          <a:p>
            <a:r>
              <a:rPr lang="nb-NO" dirty="0" smtClean="0"/>
              <a:t>Ekstern inntjening skaper handlingsrom for alle deler av virksomheten </a:t>
            </a:r>
          </a:p>
          <a:p>
            <a:r>
              <a:rPr lang="nb-NO" dirty="0" smtClean="0"/>
              <a:t>Men hvordan evaluere forskningsstyrke?</a:t>
            </a:r>
          </a:p>
        </p:txBody>
      </p:sp>
      <p:sp>
        <p:nvSpPr>
          <p:cNvPr id="16388" name="Slide Number Placeholder 5"/>
          <p:cNvSpPr>
            <a:spLocks noGrp="1"/>
          </p:cNvSpPr>
          <p:nvPr>
            <p:ph type="sldNum" sz="quarter" idx="12"/>
          </p:nvPr>
        </p:nvSpPr>
        <p:spPr>
          <a:noFill/>
        </p:spPr>
        <p:txBody>
          <a:bodyPr/>
          <a:lstStyle/>
          <a:p>
            <a:fld id="{9D666D11-5990-4349-982E-38EBD63EF3E1}" type="slidenum">
              <a:rPr lang="en-US" smtClean="0"/>
              <a:pPr/>
              <a:t>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Noen aktuelle kriterier (PPP)</a:t>
            </a:r>
            <a:endParaRPr lang="nb-NO" dirty="0"/>
          </a:p>
        </p:txBody>
      </p:sp>
      <p:sp>
        <p:nvSpPr>
          <p:cNvPr id="3" name="Content Placeholder 2"/>
          <p:cNvSpPr>
            <a:spLocks noGrp="1"/>
          </p:cNvSpPr>
          <p:nvPr>
            <p:ph idx="1"/>
          </p:nvPr>
        </p:nvSpPr>
        <p:spPr/>
        <p:txBody>
          <a:bodyPr/>
          <a:lstStyle/>
          <a:p>
            <a:r>
              <a:rPr lang="nb-NO" dirty="0" smtClean="0"/>
              <a:t>P1 Publikasjonspoeng</a:t>
            </a:r>
          </a:p>
          <a:p>
            <a:r>
              <a:rPr lang="nb-NO" dirty="0" smtClean="0"/>
              <a:t>P2 Prosjektakkvisisjon</a:t>
            </a:r>
          </a:p>
          <a:p>
            <a:r>
              <a:rPr lang="nb-NO" dirty="0" smtClean="0"/>
              <a:t>P3 Personavhengighet («</a:t>
            </a:r>
            <a:r>
              <a:rPr lang="nb-NO" dirty="0" err="1" smtClean="0"/>
              <a:t>X</a:t>
            </a:r>
            <a:r>
              <a:rPr lang="nb-NO" dirty="0" smtClean="0"/>
              <a:t>-faktoren»)</a:t>
            </a:r>
          </a:p>
          <a:p>
            <a:pPr lvl="1"/>
            <a:r>
              <a:rPr lang="nb-NO" dirty="0" smtClean="0"/>
              <a:t>Initiativ, miljøbygging, ettervekst, etc.</a:t>
            </a:r>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4</a:t>
            </a:fld>
            <a:endParaRPr lang="en-US"/>
          </a:p>
        </p:txBody>
      </p:sp>
    </p:spTree>
    <p:extLst>
      <p:ext uri="{BB962C8B-B14F-4D97-AF65-F5344CB8AC3E}">
        <p14:creationId xmlns:p14="http://schemas.microsoft.com/office/powerpoint/2010/main" val="413646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43FC872-34FF-7C4F-A4F8-5EDB06677C37}" type="slidenum">
              <a:rPr lang="en-US" smtClean="0"/>
              <a:pPr>
                <a:defRPr/>
              </a:pPr>
              <a:t>5</a:t>
            </a:fld>
            <a:endParaRPr lang="en-US"/>
          </a:p>
        </p:txBody>
      </p:sp>
      <p:sp>
        <p:nvSpPr>
          <p:cNvPr id="5" name="Content Placeholder 2"/>
          <p:cNvSpPr txBox="1">
            <a:spLocks/>
          </p:cNvSpPr>
          <p:nvPr/>
        </p:nvSpPr>
        <p:spPr>
          <a:xfrm>
            <a:off x="990600" y="1300201"/>
            <a:ext cx="7696200" cy="5476799"/>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a:lstStyle>
          <a:p>
            <a:r>
              <a:rPr lang="nb-NO" kern="0" dirty="0" smtClean="0"/>
              <a:t>P1 Publikasjonspoeng – et forbehold</a:t>
            </a:r>
          </a:p>
          <a:p>
            <a:pPr marL="0" indent="0">
              <a:buNone/>
            </a:pPr>
            <a:r>
              <a:rPr lang="nb-NO" sz="2000" dirty="0" smtClean="0"/>
              <a:t>Publikasjonspoeng </a:t>
            </a:r>
            <a:r>
              <a:rPr lang="nb-NO" sz="2000" dirty="0"/>
              <a:t>er den faktoren som er enklest å talfeste. Man bør likevel være oppmerksom på at slike analyser fungerer best når de har et lengre perspektiv, og når disse kan suppleres med andre faktorer som tar høyde for sitater, og publikasjonskanaler. </a:t>
            </a:r>
          </a:p>
          <a:p>
            <a:pPr marL="0" indent="0">
              <a:buNone/>
            </a:pPr>
            <a:r>
              <a:rPr lang="nb-NO" sz="2000" dirty="0"/>
              <a:t> </a:t>
            </a:r>
          </a:p>
          <a:p>
            <a:pPr marL="0" indent="0">
              <a:buNone/>
            </a:pPr>
            <a:r>
              <a:rPr lang="nb-NO" sz="2000" dirty="0"/>
              <a:t>I denne presentasjonen har det blitt tatt utgangspunkt kun i *førstestillingers samlede poengproduksjon for et avgrenset tidsrom på tre år (2014-2016)*. Tallene er hentet fra NVI-rapportene som kun viser godkjente publikasjoner i tellende kanaler, som Universitetet får bevilgning for over statsbudsjettet. På siste side i presentasjonen vises det en sammenligning mellom samlet poengproduksjon og gjennomsnitt per førstestilling innen et </a:t>
            </a:r>
            <a:r>
              <a:rPr lang="nb-NO" sz="2000" dirty="0" smtClean="0"/>
              <a:t>fagområde</a:t>
            </a:r>
            <a:endParaRPr lang="nb-NO" sz="2000" kern="0" dirty="0" smtClean="0"/>
          </a:p>
        </p:txBody>
      </p:sp>
    </p:spTree>
    <p:extLst>
      <p:ext uri="{BB962C8B-B14F-4D97-AF65-F5344CB8AC3E}">
        <p14:creationId xmlns:p14="http://schemas.microsoft.com/office/powerpoint/2010/main" val="238028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P1: Publisering kan måles (men…?)</a:t>
            </a:r>
            <a:br>
              <a:rPr lang="nb-NO" dirty="0" smtClean="0"/>
            </a:b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6</a:t>
            </a:fld>
            <a:endParaRPr lang="en-US"/>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0797" y="1981200"/>
            <a:ext cx="529580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Callout 10"/>
          <p:cNvSpPr/>
          <p:nvPr/>
        </p:nvSpPr>
        <p:spPr bwMode="auto">
          <a:xfrm>
            <a:off x="4860032" y="1616128"/>
            <a:ext cx="3240360" cy="1308816"/>
          </a:xfrm>
          <a:prstGeom prst="wedgeEllipseCallout">
            <a:avLst>
              <a:gd name="adj1" fmla="val -47648"/>
              <a:gd name="adj2" fmla="val 6328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nb-NO" dirty="0"/>
          </a:p>
          <a:p>
            <a:pPr marL="0" marR="0" indent="0" algn="l" defTabSz="914400" rtl="0" eaLnBrk="0" fontAlgn="base" latinLnBrk="0" hangingPunct="0">
              <a:lnSpc>
                <a:spcPct val="100000"/>
              </a:lnSpc>
              <a:spcBef>
                <a:spcPct val="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Svakt?</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 name="TextBox 2"/>
          <p:cNvSpPr txBox="1"/>
          <p:nvPr/>
        </p:nvSpPr>
        <p:spPr>
          <a:xfrm>
            <a:off x="467544" y="2492896"/>
            <a:ext cx="2088232" cy="1015663"/>
          </a:xfrm>
          <a:prstGeom prst="rect">
            <a:avLst/>
          </a:prstGeom>
          <a:noFill/>
        </p:spPr>
        <p:txBody>
          <a:bodyPr wrap="square" rtlCol="0">
            <a:spAutoFit/>
          </a:bodyPr>
          <a:lstStyle/>
          <a:p>
            <a:r>
              <a:rPr lang="nb-NO" dirty="0"/>
              <a:t>Eksempelet </a:t>
            </a:r>
            <a:r>
              <a:rPr lang="nb-NO" dirty="0" smtClean="0"/>
              <a:t>Middelalder-studer P1</a:t>
            </a:r>
            <a:endParaRPr lang="nb-NO" dirty="0"/>
          </a:p>
        </p:txBody>
      </p:sp>
    </p:spTree>
    <p:extLst>
      <p:ext uri="{BB962C8B-B14F-4D97-AF65-F5344CB8AC3E}">
        <p14:creationId xmlns:p14="http://schemas.microsoft.com/office/powerpoint/2010/main" val="98579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P2: Middelalderstudier</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7</a:t>
            </a:fld>
            <a:endParaRPr lang="en-US"/>
          </a:p>
        </p:txBody>
      </p:sp>
      <p:sp>
        <p:nvSpPr>
          <p:cNvPr id="8" name="Content Placeholder 7"/>
          <p:cNvSpPr>
            <a:spLocks noGrp="1"/>
          </p:cNvSpPr>
          <p:nvPr>
            <p:ph idx="1"/>
          </p:nvPr>
        </p:nvSpPr>
        <p:spPr/>
        <p:txBody>
          <a:bodyPr/>
          <a:lstStyle/>
          <a:p>
            <a:r>
              <a:rPr lang="nb-NO" dirty="0" smtClean="0"/>
              <a:t>4 postdoktorer ansatt gjennom ekstern finansiering</a:t>
            </a:r>
          </a:p>
          <a:p>
            <a:r>
              <a:rPr lang="nb-NO" dirty="0" smtClean="0"/>
              <a:t>3 «Unge </a:t>
            </a:r>
            <a:r>
              <a:rPr lang="nb-NO" dirty="0" err="1" smtClean="0"/>
              <a:t>forskertalenter</a:t>
            </a:r>
            <a:r>
              <a:rPr lang="nb-NO" dirty="0" smtClean="0"/>
              <a:t>»-innvilgninger</a:t>
            </a:r>
          </a:p>
          <a:p>
            <a:r>
              <a:rPr lang="nb-NO" dirty="0" smtClean="0"/>
              <a:t>ERC </a:t>
            </a:r>
            <a:r>
              <a:rPr lang="nb-NO" dirty="0" err="1" smtClean="0"/>
              <a:t>StG</a:t>
            </a:r>
            <a:r>
              <a:rPr lang="nb-NO" dirty="0" smtClean="0"/>
              <a:t>-søknad til runde 2</a:t>
            </a:r>
          </a:p>
          <a:p>
            <a:r>
              <a:rPr lang="nb-NO" dirty="0" smtClean="0"/>
              <a:t>Flere HERA-søknader</a:t>
            </a:r>
          </a:p>
          <a:p>
            <a:r>
              <a:rPr lang="nb-NO" dirty="0" smtClean="0"/>
              <a:t>Konkrete planer om </a:t>
            </a:r>
            <a:r>
              <a:rPr lang="nb-NO" dirty="0" err="1" smtClean="0"/>
              <a:t>Toppforsk</a:t>
            </a:r>
            <a:r>
              <a:rPr lang="nb-NO" dirty="0" smtClean="0"/>
              <a:t> og ERC </a:t>
            </a:r>
            <a:r>
              <a:rPr lang="nb-NO" dirty="0" err="1" smtClean="0"/>
              <a:t>AdvG</a:t>
            </a:r>
            <a:endParaRPr lang="nb-NO" dirty="0" smtClean="0"/>
          </a:p>
          <a:p>
            <a:r>
              <a:rPr lang="nb-NO" dirty="0" smtClean="0"/>
              <a:t>Også «P3» en relevant faktor her</a:t>
            </a:r>
            <a:endParaRPr lang="nb-NO" dirty="0"/>
          </a:p>
        </p:txBody>
      </p:sp>
      <p:sp>
        <p:nvSpPr>
          <p:cNvPr id="9" name="Oval Callout 8"/>
          <p:cNvSpPr/>
          <p:nvPr/>
        </p:nvSpPr>
        <p:spPr bwMode="auto">
          <a:xfrm>
            <a:off x="5785181" y="1556792"/>
            <a:ext cx="2664296" cy="2232248"/>
          </a:xfrm>
          <a:prstGeom prst="wedgeEllipseCallout">
            <a:avLst>
              <a:gd name="adj1" fmla="val -75906"/>
              <a:gd name="adj2" fmla="val 5710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3200" b="0" i="0" u="none" strike="noStrike" cap="none" normalizeH="0" baseline="0" dirty="0" smtClean="0">
              <a:ln>
                <a:noFill/>
              </a:ln>
              <a:solidFill>
                <a:schemeClr val="tx1"/>
              </a:solidFill>
              <a:effectLst/>
              <a:latin typeface="Arial" charset="0"/>
              <a:ea typeface="ヒラギノ角ゴ Pro W3" charset="-128"/>
              <a:cs typeface="ヒラギノ角ゴ Pro W3"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nb-NO" sz="3200" b="0" i="0" u="none" strike="noStrike" cap="none" normalizeH="0" baseline="0" dirty="0" smtClean="0">
                <a:ln>
                  <a:noFill/>
                </a:ln>
                <a:solidFill>
                  <a:schemeClr val="tx1"/>
                </a:solidFill>
                <a:effectLst/>
                <a:latin typeface="Arial" charset="0"/>
                <a:ea typeface="ヒラギノ角ゴ Pro W3" charset="-128"/>
                <a:cs typeface="ヒラギノ角ゴ Pro W3" charset="-128"/>
              </a:rPr>
              <a:t>Sterkt! </a:t>
            </a:r>
            <a:endParaRPr kumimoji="0" lang="nb-NO" sz="32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34952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 ulike fagmiljøene (med forbehold!)</a:t>
            </a:r>
            <a:endParaRPr lang="nb-NO" dirty="0"/>
          </a:p>
        </p:txBody>
      </p:sp>
      <p:sp>
        <p:nvSpPr>
          <p:cNvPr id="3" name="Content Placeholder 2"/>
          <p:cNvSpPr>
            <a:spLocks noGrp="1"/>
          </p:cNvSpPr>
          <p:nvPr>
            <p:ph idx="1"/>
          </p:nvPr>
        </p:nvSpPr>
        <p:spPr/>
        <p:txBody>
          <a:bodyPr/>
          <a:lstStyle/>
          <a:p>
            <a:r>
              <a:rPr lang="nb-NO" i="1" dirty="0" smtClean="0"/>
              <a:t>Middelalder (snitt pr. årsverk siste 3 år:0,63)</a:t>
            </a:r>
          </a:p>
          <a:p>
            <a:r>
              <a:rPr lang="nb-NO" dirty="0" smtClean="0">
                <a:effectLst>
                  <a:outerShdw blurRad="38100" dist="38100" dir="2700000" algn="tl">
                    <a:srgbClr val="000000">
                      <a:alpha val="43137"/>
                    </a:srgbClr>
                  </a:outerShdw>
                </a:effectLst>
              </a:rPr>
              <a:t>Lingvistikk (1,36)</a:t>
            </a:r>
          </a:p>
          <a:p>
            <a:r>
              <a:rPr lang="nb-NO" dirty="0" smtClean="0"/>
              <a:t>Nordisk språk (2,38)</a:t>
            </a:r>
          </a:p>
          <a:p>
            <a:r>
              <a:rPr lang="nb-NO" dirty="0" smtClean="0"/>
              <a:t>Forskerstillinger (samlinger) (0,74)</a:t>
            </a:r>
          </a:p>
          <a:p>
            <a:r>
              <a:rPr lang="nb-NO" dirty="0" smtClean="0"/>
              <a:t>Nordisk litteratur (2,18)</a:t>
            </a:r>
          </a:p>
          <a:p>
            <a:r>
              <a:rPr lang="nb-NO" dirty="0" smtClean="0"/>
              <a:t>Retorikk og språklig kommunikasjon (2,29)</a:t>
            </a:r>
          </a:p>
          <a:p>
            <a:r>
              <a:rPr lang="nb-NO" dirty="0" smtClean="0"/>
              <a:t>Senter for Ibsen-studier (4,18)</a:t>
            </a:r>
          </a:p>
          <a:p>
            <a:r>
              <a:rPr lang="nb-NO" dirty="0" smtClean="0"/>
              <a:t>SFF </a:t>
            </a:r>
            <a:r>
              <a:rPr lang="nb-NO" dirty="0" err="1" smtClean="0"/>
              <a:t>MultiLing</a:t>
            </a:r>
            <a:r>
              <a:rPr lang="nb-NO" dirty="0" smtClean="0"/>
              <a:t> (1,63)</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8</a:t>
            </a:fld>
            <a:endParaRPr lang="en-US"/>
          </a:p>
        </p:txBody>
      </p:sp>
      <p:sp>
        <p:nvSpPr>
          <p:cNvPr id="7" name="Oval Callout 6"/>
          <p:cNvSpPr/>
          <p:nvPr/>
        </p:nvSpPr>
        <p:spPr bwMode="auto">
          <a:xfrm>
            <a:off x="3707904" y="1628800"/>
            <a:ext cx="5436096" cy="3888432"/>
          </a:xfrm>
          <a:prstGeom prst="wedgeEllipseCallout">
            <a:avLst>
              <a:gd name="adj1" fmla="val -66533"/>
              <a:gd name="adj2" fmla="val -1895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Stor utskiftning av stab</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Bidragsytere til SFF</a:t>
            </a:r>
            <a:endPar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endParaRP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Tre nye tilsettinger i 2016, (ILN-adresse (uttelling) først fra 2017)</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Flere «k</a:t>
            </a: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arrierløpssatsnings»-kandidater</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Konkrete ERC-planer</a:t>
            </a:r>
          </a:p>
          <a:p>
            <a:pPr marR="0" algn="l" defTabSz="914400" rtl="0" eaLnBrk="0" fontAlgn="base" latinLnBrk="0" hangingPunct="0">
              <a:lnSpc>
                <a:spcPct val="100000"/>
              </a:lnSpc>
              <a:spcBef>
                <a:spcPct val="0"/>
              </a:spcBef>
              <a:spcAft>
                <a:spcPct val="0"/>
              </a:spcAft>
              <a:buClrTx/>
              <a:buSzTx/>
              <a:tabLst/>
            </a:pPr>
            <a:endParaRPr lang="nb-NO" dirty="0" smtClean="0"/>
          </a:p>
        </p:txBody>
      </p:sp>
    </p:spTree>
    <p:extLst>
      <p:ext uri="{BB962C8B-B14F-4D97-AF65-F5344CB8AC3E}">
        <p14:creationId xmlns:p14="http://schemas.microsoft.com/office/powerpoint/2010/main" val="145458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 ulike fagmiljøene (med forbehold!)</a:t>
            </a:r>
            <a:endParaRPr lang="nb-NO" dirty="0"/>
          </a:p>
        </p:txBody>
      </p:sp>
      <p:sp>
        <p:nvSpPr>
          <p:cNvPr id="3" name="Content Placeholder 2"/>
          <p:cNvSpPr>
            <a:spLocks noGrp="1"/>
          </p:cNvSpPr>
          <p:nvPr>
            <p:ph idx="1"/>
          </p:nvPr>
        </p:nvSpPr>
        <p:spPr/>
        <p:txBody>
          <a:bodyPr/>
          <a:lstStyle/>
          <a:p>
            <a:r>
              <a:rPr lang="nb-NO" i="1" dirty="0" smtClean="0"/>
              <a:t>Middelalder (snitt pr. årsverk siste 3 år:0,63)</a:t>
            </a:r>
          </a:p>
          <a:p>
            <a:r>
              <a:rPr lang="nb-NO" i="1" dirty="0" smtClean="0"/>
              <a:t>Lingvistikk (1,36)</a:t>
            </a:r>
          </a:p>
          <a:p>
            <a:r>
              <a:rPr lang="nb-NO" dirty="0" smtClean="0">
                <a:effectLst>
                  <a:outerShdw blurRad="38100" dist="38100" dir="2700000" algn="tl">
                    <a:srgbClr val="000000">
                      <a:alpha val="43137"/>
                    </a:srgbClr>
                  </a:outerShdw>
                </a:effectLst>
              </a:rPr>
              <a:t>Nordisk språk (2,38)</a:t>
            </a:r>
          </a:p>
          <a:p>
            <a:r>
              <a:rPr lang="nb-NO" dirty="0" smtClean="0"/>
              <a:t>Forskerstillinger (samlinger) (0,74)</a:t>
            </a:r>
          </a:p>
          <a:p>
            <a:r>
              <a:rPr lang="nb-NO" dirty="0" smtClean="0"/>
              <a:t>Nordisk litteratur (2,18)</a:t>
            </a:r>
          </a:p>
          <a:p>
            <a:r>
              <a:rPr lang="nb-NO" dirty="0" smtClean="0"/>
              <a:t>Retorikk og språklig kommunikasjon (2,29)</a:t>
            </a:r>
          </a:p>
          <a:p>
            <a:r>
              <a:rPr lang="nb-NO" dirty="0" smtClean="0"/>
              <a:t>Senter for Ibsen-studier (4,18)</a:t>
            </a:r>
          </a:p>
          <a:p>
            <a:r>
              <a:rPr lang="nb-NO" dirty="0" smtClean="0"/>
              <a:t>SFF </a:t>
            </a:r>
            <a:r>
              <a:rPr lang="nb-NO" dirty="0" err="1" smtClean="0"/>
              <a:t>MultiLing</a:t>
            </a:r>
            <a:r>
              <a:rPr lang="nb-NO" dirty="0" smtClean="0"/>
              <a:t> (1,63)</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9</a:t>
            </a:fld>
            <a:endParaRPr lang="en-US"/>
          </a:p>
        </p:txBody>
      </p:sp>
      <p:sp>
        <p:nvSpPr>
          <p:cNvPr id="4" name="Oval Callout 3"/>
          <p:cNvSpPr/>
          <p:nvPr/>
        </p:nvSpPr>
        <p:spPr bwMode="auto">
          <a:xfrm>
            <a:off x="4644008" y="1556792"/>
            <a:ext cx="4032448" cy="3096344"/>
          </a:xfrm>
          <a:prstGeom prst="wedgeEllipseCallout">
            <a:avLst>
              <a:gd name="adj1" fmla="val -77328"/>
              <a:gd name="adj2" fmla="val 675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NOR+NOAS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Relativt stor utskiftning</a:t>
            </a:r>
            <a:r>
              <a:rPr kumimoji="0" lang="nb-NO" sz="2000" b="0" i="0" u="none" strike="noStrike" cap="none" normalizeH="0" dirty="0" smtClean="0">
                <a:ln>
                  <a:noFill/>
                </a:ln>
                <a:solidFill>
                  <a:schemeClr val="tx1"/>
                </a:solidFill>
                <a:effectLst/>
                <a:latin typeface="Arial" charset="0"/>
                <a:ea typeface="ヒラギノ角ゴ Pro W3" charset="-128"/>
                <a:cs typeface="ヒラギノ角ゴ Pro W3" charset="-128"/>
              </a:rPr>
              <a:t> </a:t>
            </a:r>
            <a:r>
              <a:rPr lang="nb-NO" dirty="0" smtClean="0"/>
              <a:t>av stab</a:t>
            </a:r>
            <a:endParaRPr kumimoji="0" lang="nb-NO" sz="2000" b="0" i="0" u="none" strike="noStrike" cap="none" normalizeH="0" dirty="0" smtClean="0">
              <a:ln>
                <a:noFill/>
              </a:ln>
              <a:solidFill>
                <a:schemeClr val="tx1"/>
              </a:solidFill>
              <a:effectLst/>
              <a:latin typeface="Arial" charset="0"/>
              <a:ea typeface="ヒラギノ角ゴ Pro W3" charset="-128"/>
              <a:cs typeface="ヒラギノ角ゴ Pro W3" charset="-128"/>
            </a:endParaRP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baseline="0" dirty="0" smtClean="0"/>
              <a:t>Ett</a:t>
            </a:r>
            <a:r>
              <a:rPr lang="nb-NO" dirty="0" smtClean="0"/>
              <a:t> «Unge forskertalent» i gang fra 2016</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Bidragsytere</a:t>
            </a:r>
            <a:r>
              <a:rPr kumimoji="0" lang="nb-NO" sz="2000" b="0" i="0" u="none" strike="noStrike" cap="none" normalizeH="0" dirty="0" smtClean="0">
                <a:ln>
                  <a:noFill/>
                </a:ln>
                <a:solidFill>
                  <a:schemeClr val="tx1"/>
                </a:solidFill>
                <a:effectLst/>
                <a:latin typeface="Arial" charset="0"/>
                <a:ea typeface="ヒラギノ角ゴ Pro W3" charset="-128"/>
                <a:cs typeface="ヒラギノ角ゴ Pro W3" charset="-128"/>
              </a:rPr>
              <a:t> inn i SFF-etableringen</a:t>
            </a:r>
          </a:p>
          <a:p>
            <a:pPr marR="0" algn="l" defTabSz="914400" rtl="0" eaLnBrk="0" fontAlgn="base" latinLnBrk="0" hangingPunct="0">
              <a:lnSpc>
                <a:spcPct val="100000"/>
              </a:lnSpc>
              <a:spcBef>
                <a:spcPct val="0"/>
              </a:spcBef>
              <a:spcAft>
                <a:spcPct val="0"/>
              </a:spcAft>
              <a:buClrTx/>
              <a:buSzTx/>
              <a:tabLst/>
            </a:pPr>
            <a:endParaRPr kumimoji="0" lang="nb-NO" sz="2000" b="0" i="0" u="none" strike="noStrike" cap="none" normalizeH="0" dirty="0" smtClean="0">
              <a:ln>
                <a:noFill/>
              </a:ln>
              <a:solidFill>
                <a:schemeClr val="tx1"/>
              </a:solidFill>
              <a:effectLst/>
              <a:latin typeface="Arial" charset="0"/>
              <a:ea typeface="ヒラギノ角ゴ Pro W3" charset="-128"/>
              <a:cs typeface="ヒラギノ角ゴ Pro W3" charset="-128"/>
            </a:endParaRPr>
          </a:p>
          <a:p>
            <a:pPr marR="0" algn="l" defTabSz="914400" rtl="0" eaLnBrk="0" fontAlgn="base" latinLnBrk="0" hangingPunct="0">
              <a:lnSpc>
                <a:spcPct val="100000"/>
              </a:lnSpc>
              <a:spcBef>
                <a:spcPct val="0"/>
              </a:spcBef>
              <a:spcAft>
                <a:spcPct val="0"/>
              </a:spcAft>
              <a:buClrTx/>
              <a:buSzTx/>
              <a:tabLst/>
            </a:pP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423049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De ulike fagmiljøene (med forbehold)</a:t>
            </a:r>
            <a:endParaRPr lang="nb-NO" dirty="0"/>
          </a:p>
        </p:txBody>
      </p:sp>
      <p:sp>
        <p:nvSpPr>
          <p:cNvPr id="3" name="Content Placeholder 2"/>
          <p:cNvSpPr>
            <a:spLocks noGrp="1"/>
          </p:cNvSpPr>
          <p:nvPr>
            <p:ph idx="1"/>
          </p:nvPr>
        </p:nvSpPr>
        <p:spPr/>
        <p:txBody>
          <a:bodyPr/>
          <a:lstStyle/>
          <a:p>
            <a:r>
              <a:rPr lang="nb-NO" i="1" dirty="0" smtClean="0"/>
              <a:t>Middelalder (snitt pr. årsverk siste 3 år:0,63)</a:t>
            </a:r>
          </a:p>
          <a:p>
            <a:r>
              <a:rPr lang="nb-NO" i="1" dirty="0" smtClean="0"/>
              <a:t>Lingvistikk (1,36)</a:t>
            </a:r>
          </a:p>
          <a:p>
            <a:r>
              <a:rPr lang="nb-NO" i="1" dirty="0" smtClean="0"/>
              <a:t>Nordisk språk (2,38)</a:t>
            </a:r>
          </a:p>
          <a:p>
            <a:r>
              <a:rPr lang="nb-NO" i="1" dirty="0" smtClean="0"/>
              <a:t>Forskerstillinger (samlinger) (0,74)</a:t>
            </a:r>
          </a:p>
          <a:p>
            <a:r>
              <a:rPr lang="nb-NO" dirty="0" smtClean="0">
                <a:effectLst>
                  <a:outerShdw blurRad="38100" dist="38100" dir="2700000" algn="tl">
                    <a:srgbClr val="000000">
                      <a:alpha val="43137"/>
                    </a:srgbClr>
                  </a:outerShdw>
                </a:effectLst>
              </a:rPr>
              <a:t>Nordisk litteratur (2,18)</a:t>
            </a:r>
          </a:p>
          <a:p>
            <a:r>
              <a:rPr lang="nb-NO" dirty="0" smtClean="0"/>
              <a:t>Retorikk og språklig kommunikasjon (2,29)</a:t>
            </a:r>
          </a:p>
          <a:p>
            <a:r>
              <a:rPr lang="nb-NO" dirty="0" smtClean="0"/>
              <a:t>Senter for Ibsen-studier (4,18)</a:t>
            </a:r>
          </a:p>
          <a:p>
            <a:r>
              <a:rPr lang="nb-NO" dirty="0" smtClean="0"/>
              <a:t>SFF </a:t>
            </a:r>
            <a:r>
              <a:rPr lang="nb-NO" dirty="0" err="1" smtClean="0"/>
              <a:t>MultiLing</a:t>
            </a:r>
            <a:r>
              <a:rPr lang="nb-NO" dirty="0" smtClean="0"/>
              <a:t> (1,63)</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10</a:t>
            </a:fld>
            <a:endParaRPr lang="en-US"/>
          </a:p>
        </p:txBody>
      </p:sp>
      <p:sp>
        <p:nvSpPr>
          <p:cNvPr id="5" name="Oval Callout 4"/>
          <p:cNvSpPr/>
          <p:nvPr/>
        </p:nvSpPr>
        <p:spPr bwMode="auto">
          <a:xfrm>
            <a:off x="4572000" y="1844824"/>
            <a:ext cx="4104456" cy="3096344"/>
          </a:xfrm>
          <a:prstGeom prst="wedgeEllipseCallout">
            <a:avLst>
              <a:gd name="adj1" fmla="val -76028"/>
              <a:gd name="adj2" fmla="val 337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b-NO" sz="20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Flere forskerprosjekter</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Aktive søkere, inkl. ERC-søkeerfaring</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b-NO" dirty="0" smtClean="0"/>
              <a:t>To (av fire) forskergrupper med særskilt støtte fra instituttet</a:t>
            </a:r>
            <a:endParaRPr kumimoji="0" lang="nb-NO" sz="20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01920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tyreseminar_forsk">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Styreseminar_forsk</Template>
  <TotalTime>434</TotalTime>
  <Words>755</Words>
  <Application>Microsoft Office PowerPoint</Application>
  <PresentationFormat>On-screen Show (4:3)</PresentationFormat>
  <Paragraphs>157</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Styreseminar_forsk</vt:lpstr>
      <vt:lpstr>Forskningsrådgivers og forskningsleders innledning til stillingsplanarbeidet</vt:lpstr>
      <vt:lpstr>Ja, forskingsstyrke bør telle!</vt:lpstr>
      <vt:lpstr>Noen aktuelle kriterier (PPP)</vt:lpstr>
      <vt:lpstr>PowerPoint Presentation</vt:lpstr>
      <vt:lpstr>P1: Publisering kan måles (men…?) </vt:lpstr>
      <vt:lpstr>P2: Middelalderstudier</vt:lpstr>
      <vt:lpstr>De ulike fagmiljøene (med forbehold!)</vt:lpstr>
      <vt:lpstr>De ulike fagmiljøene (med forbehold!)</vt:lpstr>
      <vt:lpstr>De ulike fagmiljøene (med forbehold)</vt:lpstr>
      <vt:lpstr>De ulike fagmiljøene (med forbehold!)</vt:lpstr>
      <vt:lpstr>De ulike fagmiljøene (med forbehold!)</vt:lpstr>
      <vt:lpstr>De ulike fagmiljøene (med forbehold!)</vt:lpstr>
      <vt:lpstr>Forskergruppesatsning</vt:lpstr>
      <vt:lpstr>Grenseflater og samarbeid</vt:lpstr>
      <vt:lpstr>«Drømmetilsetningen» i forskningsstrategisk perspektiv</vt:lpstr>
      <vt:lpstr>Oppsummering</vt:lpstr>
      <vt:lpstr>P1 justert for antall førstestillinger</vt:lpstr>
    </vt:vector>
  </TitlesOfParts>
  <Company>Universitetet i Oslo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Hvilke momenter bør telle ved utarbeiding av stillingsplanen?</dc:title>
  <dc:creator>Toril Opsahl</dc:creator>
  <cp:lastModifiedBy>Jan Halvor Undlien</cp:lastModifiedBy>
  <cp:revision>81</cp:revision>
  <dcterms:created xsi:type="dcterms:W3CDTF">2017-02-09T08:28:17Z</dcterms:created>
  <dcterms:modified xsi:type="dcterms:W3CDTF">2017-03-03T10:10:04Z</dcterms:modified>
</cp:coreProperties>
</file>