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6"/>
  </p:notesMasterIdLst>
  <p:sldIdLst>
    <p:sldId id="288" r:id="rId2"/>
    <p:sldId id="316" r:id="rId3"/>
    <p:sldId id="317" r:id="rId4"/>
    <p:sldId id="318" r:id="rId5"/>
    <p:sldId id="319" r:id="rId6"/>
    <p:sldId id="313" r:id="rId7"/>
    <p:sldId id="314" r:id="rId8"/>
    <p:sldId id="315" r:id="rId9"/>
    <p:sldId id="291" r:id="rId10"/>
    <p:sldId id="258" r:id="rId11"/>
    <p:sldId id="290" r:id="rId12"/>
    <p:sldId id="293" r:id="rId13"/>
    <p:sldId id="295" r:id="rId14"/>
    <p:sldId id="297" r:id="rId15"/>
    <p:sldId id="298" r:id="rId16"/>
    <p:sldId id="299" r:id="rId17"/>
    <p:sldId id="300" r:id="rId18"/>
    <p:sldId id="279" r:id="rId19"/>
    <p:sldId id="289" r:id="rId20"/>
    <p:sldId id="311" r:id="rId21"/>
    <p:sldId id="310" r:id="rId22"/>
    <p:sldId id="308" r:id="rId23"/>
    <p:sldId id="309" r:id="rId24"/>
    <p:sldId id="305" r:id="rId25"/>
    <p:sldId id="306" r:id="rId26"/>
    <p:sldId id="304" r:id="rId27"/>
    <p:sldId id="307" r:id="rId28"/>
    <p:sldId id="312" r:id="rId29"/>
    <p:sldId id="260" r:id="rId30"/>
    <p:sldId id="269" r:id="rId31"/>
    <p:sldId id="32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6200"/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/>
    <p:restoredTop sz="94629"/>
  </p:normalViewPr>
  <p:slideViewPr>
    <p:cSldViewPr snapToGrid="0" snapToObjects="1">
      <p:cViewPr>
        <p:scale>
          <a:sx n="105" d="100"/>
          <a:sy n="105" d="100"/>
        </p:scale>
        <p:origin x="1568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9EF6-AD59-C142-8160-E84CDE7C79A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36AAC-EA38-B344-98B1-4DDF03533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5B4D5F5D-CE3A-BF47-9358-266CC56EE2E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ABA38CF-4A8B-7349-94F7-2FCBDCC819F7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.uio.no/multiling/vi-forsker-pa/flerspraklig-praksis/index.html" TargetMode="External"/><Relationship Id="rId2" Type="http://schemas.openxmlformats.org/officeDocument/2006/relationships/hyperlink" Target="http://www.hf.uio.no/multiling/vi-forsker-pa/flerspraklig-kompetans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f.uio.no/multiling/vi-forsker-pa/forvaltning-av-flerspraklighet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Piotr </a:t>
            </a:r>
            <a:r>
              <a:rPr lang="nb-NO" dirty="0" err="1" smtClean="0"/>
              <a:t>Garbacz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en-US" sz="4000" dirty="0" smtClean="0"/>
              <a:t>ILN </a:t>
            </a:r>
            <a:r>
              <a:rPr lang="mr-IN" sz="4000" dirty="0" smtClean="0"/>
              <a:t>–</a:t>
            </a:r>
            <a:r>
              <a:rPr lang="en-US" sz="4000" dirty="0" smtClean="0"/>
              <a:t> de store </a:t>
            </a:r>
            <a:r>
              <a:rPr lang="en-US" sz="4000" dirty="0" err="1" smtClean="0"/>
              <a:t>linjene</a:t>
            </a:r>
            <a:endParaRPr lang="en-US" sz="4000" dirty="0" smtClean="0"/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38912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Faste</a:t>
            </a:r>
            <a:r>
              <a:rPr lang="en-US" dirty="0" smtClean="0"/>
              <a:t> </a:t>
            </a:r>
            <a:r>
              <a:rPr lang="en-US" dirty="0" err="1" smtClean="0"/>
              <a:t>stillinger</a:t>
            </a:r>
            <a:r>
              <a:rPr lang="en-US" dirty="0" smtClean="0"/>
              <a:t> </a:t>
            </a:r>
            <a:r>
              <a:rPr lang="en-US" dirty="0" err="1" smtClean="0"/>
              <a:t>fordelt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fagområder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58458"/>
            <a:ext cx="8790432" cy="4650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182880" y="987552"/>
            <a:ext cx="832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Faste </a:t>
            </a:r>
            <a:r>
              <a:rPr lang="sv-SE" sz="3200" b="1" dirty="0" err="1" smtClean="0"/>
              <a:t>stillinger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fordelt</a:t>
            </a:r>
            <a:r>
              <a:rPr lang="sv-SE" sz="3200" b="1" dirty="0" smtClean="0"/>
              <a:t> på </a:t>
            </a:r>
            <a:r>
              <a:rPr lang="sv-SE" sz="3200" b="1" dirty="0" err="1" smtClean="0"/>
              <a:t>fagområder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6340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Lingvistikk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fam. </a:t>
            </a:r>
            <a:r>
              <a:rPr lang="en-US" sz="2400" i="1" dirty="0" err="1" smtClean="0"/>
              <a:t>Pritty</a:t>
            </a:r>
            <a:r>
              <a:rPr lang="en-US" sz="2400" i="1" dirty="0" smtClean="0"/>
              <a:t> Patel-Grosz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fam. </a:t>
            </a:r>
            <a:r>
              <a:rPr lang="en-US" sz="2400" i="1" dirty="0" smtClean="0"/>
              <a:t>Patrick Georg Grosz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prof. </a:t>
            </a:r>
            <a:r>
              <a:rPr lang="en-US" sz="2400" i="1" dirty="0"/>
              <a:t>Helge </a:t>
            </a:r>
            <a:r>
              <a:rPr lang="en-US" sz="2400" i="1" dirty="0" err="1" smtClean="0"/>
              <a:t>Lødrup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fam. </a:t>
            </a:r>
            <a:r>
              <a:rPr lang="en-US" sz="2400" i="1" dirty="0" err="1" smtClean="0"/>
              <a:t>Åshild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Næss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fam. </a:t>
            </a:r>
            <a:r>
              <a:rPr lang="en-US" sz="2400" i="1" dirty="0"/>
              <a:t>Andreas </a:t>
            </a:r>
            <a:r>
              <a:rPr lang="en-US" sz="2400" i="1" dirty="0" err="1" smtClean="0"/>
              <a:t>Sveen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prof. </a:t>
            </a:r>
            <a:r>
              <a:rPr lang="en-US" sz="2400" i="1" dirty="0" smtClean="0">
                <a:solidFill>
                  <a:srgbClr val="0070C0"/>
                </a:solidFill>
              </a:rPr>
              <a:t>Elizabeth Lanza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MultiLing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Middelalderstudier</a:t>
            </a:r>
            <a:r>
              <a:rPr lang="en-US" dirty="0" smtClean="0"/>
              <a:t> </a:t>
            </a:r>
            <a:r>
              <a:rPr lang="en-US" dirty="0" err="1" smtClean="0"/>
              <a:t>inkl</a:t>
            </a:r>
            <a:r>
              <a:rPr lang="en-US" dirty="0" smtClean="0"/>
              <a:t>. </a:t>
            </a:r>
            <a:r>
              <a:rPr lang="en-US" dirty="0" err="1" smtClean="0"/>
              <a:t>irsk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400" dirty="0">
                <a:solidFill>
                  <a:srgbClr val="0070C0"/>
                </a:solidFill>
              </a:rPr>
              <a:t>fam. II </a:t>
            </a:r>
            <a:r>
              <a:rPr lang="sv-SE" sz="2400" i="1" dirty="0" err="1">
                <a:solidFill>
                  <a:srgbClr val="0070C0"/>
                </a:solidFill>
              </a:rPr>
              <a:t>Pádraig</a:t>
            </a:r>
            <a:r>
              <a:rPr lang="sv-SE" sz="2400" i="1" dirty="0">
                <a:solidFill>
                  <a:srgbClr val="0070C0"/>
                </a:solidFill>
              </a:rPr>
              <a:t> </a:t>
            </a:r>
            <a:r>
              <a:rPr lang="sv-SE" sz="2400" i="1" dirty="0" err="1">
                <a:solidFill>
                  <a:srgbClr val="0070C0"/>
                </a:solidFill>
              </a:rPr>
              <a:t>Ó</a:t>
            </a:r>
            <a:r>
              <a:rPr lang="sv-SE" sz="2400" i="1" dirty="0">
                <a:solidFill>
                  <a:srgbClr val="0070C0"/>
                </a:solidFill>
              </a:rPr>
              <a:t> </a:t>
            </a:r>
            <a:r>
              <a:rPr lang="sv-SE" sz="2400" i="1" dirty="0" err="1">
                <a:solidFill>
                  <a:srgbClr val="0070C0"/>
                </a:solidFill>
              </a:rPr>
              <a:t>Cerabhaill</a:t>
            </a:r>
            <a:r>
              <a:rPr lang="sv-SE" sz="2400" i="1" dirty="0">
                <a:solidFill>
                  <a:srgbClr val="0070C0"/>
                </a:solidFill>
              </a:rPr>
              <a:t> </a:t>
            </a:r>
            <a:r>
              <a:rPr lang="sv-SE" sz="2400" dirty="0">
                <a:solidFill>
                  <a:srgbClr val="0070C0"/>
                </a:solidFill>
              </a:rPr>
              <a:t>(20%)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prof. </a:t>
            </a:r>
            <a:r>
              <a:rPr lang="sv-SE" sz="2400" i="1" dirty="0" smtClean="0"/>
              <a:t>Karl </a:t>
            </a:r>
            <a:r>
              <a:rPr lang="sv-SE" sz="2400" i="1" dirty="0"/>
              <a:t>Gunnar </a:t>
            </a:r>
            <a:r>
              <a:rPr lang="sv-SE" sz="2400" i="1" dirty="0" smtClean="0"/>
              <a:t>Johansson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400" dirty="0" smtClean="0"/>
              <a:t>prof. </a:t>
            </a:r>
            <a:r>
              <a:rPr lang="sv-SE" sz="2400" i="1" dirty="0" smtClean="0"/>
              <a:t>Jon </a:t>
            </a:r>
            <a:r>
              <a:rPr lang="sv-SE" sz="2400" i="1" dirty="0"/>
              <a:t>Gunnar </a:t>
            </a:r>
            <a:r>
              <a:rPr lang="sv-SE" sz="2400" i="1" dirty="0" smtClean="0"/>
              <a:t>Jørgensen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fam. </a:t>
            </a:r>
            <a:r>
              <a:rPr lang="sv-SE" sz="2400" i="1" dirty="0"/>
              <a:t>Mikael Males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400" dirty="0">
                <a:solidFill>
                  <a:srgbClr val="0070C0"/>
                </a:solidFill>
              </a:rPr>
              <a:t>prof. </a:t>
            </a:r>
            <a:r>
              <a:rPr lang="sv-SE" sz="2400" i="1" dirty="0">
                <a:solidFill>
                  <a:srgbClr val="0070C0"/>
                </a:solidFill>
              </a:rPr>
              <a:t>Jan Erik </a:t>
            </a:r>
            <a:r>
              <a:rPr lang="sv-SE" sz="2400" i="1" dirty="0" err="1">
                <a:solidFill>
                  <a:srgbClr val="0070C0"/>
                </a:solidFill>
              </a:rPr>
              <a:t>Rekdal</a:t>
            </a:r>
            <a:endParaRPr lang="sv-SE" sz="2400" i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fam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sv-SE" sz="2400" i="1" dirty="0" smtClean="0">
                <a:solidFill>
                  <a:srgbClr val="0070C0"/>
                </a:solidFill>
              </a:rPr>
              <a:t>Terje </a:t>
            </a:r>
            <a:r>
              <a:rPr lang="sv-SE" sz="2400" i="1" dirty="0" err="1" smtClean="0">
                <a:solidFill>
                  <a:srgbClr val="0070C0"/>
                </a:solidFill>
              </a:rPr>
              <a:t>Spurkland</a:t>
            </a:r>
            <a:r>
              <a:rPr lang="sv-SE" sz="2400" i="1" dirty="0" smtClean="0">
                <a:solidFill>
                  <a:srgbClr val="0070C0"/>
                </a:solidFill>
              </a:rPr>
              <a:t> </a:t>
            </a:r>
            <a:r>
              <a:rPr lang="sv-SE" sz="2400" dirty="0" smtClean="0">
                <a:solidFill>
                  <a:srgbClr val="0070C0"/>
                </a:solidFill>
              </a:rPr>
              <a:t>(50%)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23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Nordisk </a:t>
            </a:r>
            <a:r>
              <a:rPr lang="en-US" dirty="0" err="1" smtClean="0"/>
              <a:t>litteratur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 smtClean="0"/>
              <a:t>prof. </a:t>
            </a:r>
            <a:r>
              <a:rPr lang="sv-SE" sz="1800" i="1" dirty="0"/>
              <a:t>Per </a:t>
            </a:r>
            <a:r>
              <a:rPr lang="sv-SE" sz="1800" i="1" dirty="0" smtClean="0"/>
              <a:t>Thomas Andersen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/>
              <a:t>prof. </a:t>
            </a:r>
            <a:r>
              <a:rPr lang="sv-SE" sz="1800" i="1" dirty="0" smtClean="0"/>
              <a:t>Ståle </a:t>
            </a:r>
            <a:r>
              <a:rPr lang="sv-SE" sz="1800" i="1" dirty="0" err="1"/>
              <a:t>Dingstad</a:t>
            </a:r>
            <a:r>
              <a:rPr lang="sv-SE" sz="1800" i="1" dirty="0"/>
              <a:t> </a:t>
            </a:r>
            <a:endParaRPr lang="sv-SE" sz="18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/>
              <a:t>prof. </a:t>
            </a:r>
            <a:r>
              <a:rPr lang="sv-SE" sz="1800" i="1" dirty="0" smtClean="0"/>
              <a:t>Ragnhild Marianne </a:t>
            </a:r>
            <a:r>
              <a:rPr lang="sv-SE" sz="1800" i="1" dirty="0" err="1" smtClean="0"/>
              <a:t>Egeland</a:t>
            </a:r>
            <a:endParaRPr lang="sv-SE" sz="18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fam. </a:t>
            </a:r>
            <a:r>
              <a:rPr lang="sv-SE" sz="1800" i="1" dirty="0"/>
              <a:t>Sissel </a:t>
            </a:r>
            <a:r>
              <a:rPr lang="sv-SE" sz="1800" i="1" dirty="0" smtClean="0"/>
              <a:t>Furuseth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 smtClean="0">
                <a:solidFill>
                  <a:srgbClr val="0070C0"/>
                </a:solidFill>
              </a:rPr>
              <a:t>prof. II </a:t>
            </a:r>
            <a:r>
              <a:rPr lang="sv-SE" sz="1800" i="1" dirty="0" smtClean="0">
                <a:solidFill>
                  <a:srgbClr val="0070C0"/>
                </a:solidFill>
              </a:rPr>
              <a:t>Anne </a:t>
            </a:r>
            <a:r>
              <a:rPr lang="sv-SE" sz="1800" i="1" dirty="0" err="1" smtClean="0">
                <a:solidFill>
                  <a:srgbClr val="0070C0"/>
                </a:solidFill>
              </a:rPr>
              <a:t>Gjelsvik</a:t>
            </a:r>
            <a:r>
              <a:rPr lang="sv-SE" sz="1800" i="1" dirty="0" smtClean="0">
                <a:solidFill>
                  <a:srgbClr val="0070C0"/>
                </a:solidFill>
              </a:rPr>
              <a:t> </a:t>
            </a:r>
            <a:r>
              <a:rPr lang="sv-SE" sz="1800" dirty="0" smtClean="0">
                <a:solidFill>
                  <a:srgbClr val="0070C0"/>
                </a:solidFill>
              </a:rPr>
              <a:t>(20%)</a:t>
            </a:r>
            <a:endParaRPr lang="sv-SE" sz="1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v-SE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v-SE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 smtClean="0">
                <a:solidFill>
                  <a:srgbClr val="0070C0"/>
                </a:solidFill>
              </a:rPr>
              <a:t>fam</a:t>
            </a:r>
            <a:r>
              <a:rPr lang="sv-SE" sz="1800" dirty="0">
                <a:solidFill>
                  <a:srgbClr val="0070C0"/>
                </a:solidFill>
              </a:rPr>
              <a:t>. </a:t>
            </a:r>
            <a:r>
              <a:rPr lang="sv-SE" sz="1800" i="1" dirty="0">
                <a:solidFill>
                  <a:srgbClr val="0070C0"/>
                </a:solidFill>
              </a:rPr>
              <a:t>Gitte Mose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/>
              <a:t>prof. </a:t>
            </a:r>
            <a:r>
              <a:rPr lang="sv-SE" sz="1800" i="1" dirty="0"/>
              <a:t>Thorstein </a:t>
            </a:r>
            <a:r>
              <a:rPr lang="sv-SE" sz="1800" i="1" dirty="0" err="1"/>
              <a:t>Norheim</a:t>
            </a:r>
            <a:endParaRPr lang="en-US" sz="18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 smtClean="0"/>
              <a:t>prof</a:t>
            </a:r>
            <a:r>
              <a:rPr lang="sv-SE" sz="1800" dirty="0"/>
              <a:t>. </a:t>
            </a:r>
            <a:r>
              <a:rPr lang="sv-SE" sz="1800" i="1" dirty="0" smtClean="0"/>
              <a:t>Elisabeth </a:t>
            </a:r>
            <a:r>
              <a:rPr lang="sv-SE" sz="1800" i="1" dirty="0" err="1" smtClean="0"/>
              <a:t>Oxfeldt</a:t>
            </a:r>
            <a:endParaRPr lang="sv-SE" sz="18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>
                <a:solidFill>
                  <a:srgbClr val="0070C0"/>
                </a:solidFill>
              </a:rPr>
              <a:t>prof. </a:t>
            </a:r>
            <a:r>
              <a:rPr lang="sv-SE" sz="1800" i="1" dirty="0" err="1" smtClean="0">
                <a:solidFill>
                  <a:srgbClr val="0070C0"/>
                </a:solidFill>
              </a:rPr>
              <a:t>Torill</a:t>
            </a:r>
            <a:r>
              <a:rPr lang="sv-SE" sz="1800" i="1" dirty="0" smtClean="0">
                <a:solidFill>
                  <a:srgbClr val="0070C0"/>
                </a:solidFill>
              </a:rPr>
              <a:t> Steinfeld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 smtClean="0"/>
              <a:t>fam</a:t>
            </a:r>
            <a:r>
              <a:rPr lang="sv-SE" sz="1800" dirty="0"/>
              <a:t>. </a:t>
            </a:r>
            <a:r>
              <a:rPr lang="sv-SE" sz="1800" i="1" dirty="0" smtClean="0"/>
              <a:t>NN </a:t>
            </a:r>
            <a:r>
              <a:rPr lang="sv-SE" sz="1800" dirty="0" smtClean="0"/>
              <a:t>(</a:t>
            </a:r>
            <a:r>
              <a:rPr lang="sv-SE" sz="1800" dirty="0" err="1" smtClean="0"/>
              <a:t>fra</a:t>
            </a:r>
            <a:r>
              <a:rPr lang="sv-SE" sz="1800" dirty="0" smtClean="0"/>
              <a:t> </a:t>
            </a:r>
            <a:r>
              <a:rPr lang="sv-SE" sz="1800" dirty="0"/>
              <a:t>1. </a:t>
            </a:r>
            <a:r>
              <a:rPr lang="sv-SE" sz="1800" dirty="0" err="1"/>
              <a:t>august</a:t>
            </a:r>
            <a:r>
              <a:rPr lang="sv-SE" sz="1800" dirty="0"/>
              <a:t> </a:t>
            </a:r>
            <a:r>
              <a:rPr lang="sv-SE" sz="1800" dirty="0" smtClean="0"/>
              <a:t>2017)</a:t>
            </a:r>
            <a:endParaRPr lang="sv-SE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/>
              <a:t>fam.</a:t>
            </a:r>
            <a:r>
              <a:rPr lang="sv-SE" sz="1800" i="1" dirty="0"/>
              <a:t> </a:t>
            </a:r>
            <a:r>
              <a:rPr lang="sv-SE" sz="1800" i="1" dirty="0" smtClean="0"/>
              <a:t>NN </a:t>
            </a:r>
            <a:r>
              <a:rPr lang="sv-SE" sz="1800" dirty="0" smtClean="0"/>
              <a:t>(</a:t>
            </a:r>
            <a:r>
              <a:rPr lang="sv-SE" sz="1800" dirty="0" err="1" smtClean="0"/>
              <a:t>fra</a:t>
            </a:r>
            <a:r>
              <a:rPr lang="sv-SE" sz="1800" dirty="0" smtClean="0"/>
              <a:t> </a:t>
            </a:r>
            <a:r>
              <a:rPr lang="sv-SE" sz="1800" dirty="0"/>
              <a:t>1. </a:t>
            </a:r>
            <a:r>
              <a:rPr lang="sv-SE" sz="1800" dirty="0" err="1"/>
              <a:t>august</a:t>
            </a:r>
            <a:r>
              <a:rPr lang="sv-SE" sz="1800" dirty="0"/>
              <a:t> </a:t>
            </a:r>
            <a:r>
              <a:rPr lang="sv-SE" sz="1800" dirty="0" smtClean="0"/>
              <a:t>2017)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4036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Nordisk </a:t>
            </a:r>
            <a:r>
              <a:rPr lang="en-US" dirty="0" err="1" smtClean="0"/>
              <a:t>språk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NOAS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prof. </a:t>
            </a:r>
            <a:r>
              <a:rPr lang="sv-SE" sz="2000" i="1" dirty="0" smtClean="0"/>
              <a:t>Hans-Olav Enger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 smtClean="0">
                <a:solidFill>
                  <a:srgbClr val="0070C0"/>
                </a:solidFill>
              </a:rPr>
              <a:t>prof. </a:t>
            </a:r>
            <a:r>
              <a:rPr lang="sv-SE" sz="2000" i="1" dirty="0" smtClean="0">
                <a:solidFill>
                  <a:srgbClr val="0070C0"/>
                </a:solidFill>
              </a:rPr>
              <a:t>Anne Golden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/>
              <a:t>fam.</a:t>
            </a:r>
            <a:r>
              <a:rPr lang="sv-SE" sz="2000" i="1" dirty="0"/>
              <a:t> Sverre </a:t>
            </a:r>
            <a:r>
              <a:rPr lang="sv-SE" sz="2000" i="1" dirty="0" err="1"/>
              <a:t>Stausland</a:t>
            </a:r>
            <a:r>
              <a:rPr lang="sv-SE" sz="2000" i="1" dirty="0"/>
              <a:t> Johnsen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 smtClean="0"/>
              <a:t>prof.</a:t>
            </a:r>
            <a:r>
              <a:rPr lang="sv-SE" sz="2000" i="1" dirty="0" smtClean="0"/>
              <a:t> Ida Larsson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fam. </a:t>
            </a:r>
            <a:r>
              <a:rPr lang="sv-SE" sz="2000" i="1" dirty="0" err="1" smtClean="0"/>
              <a:t>Toril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Opsahl</a:t>
            </a:r>
            <a:endParaRPr lang="sv-SE" sz="20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 smtClean="0"/>
              <a:t>prof.</a:t>
            </a:r>
            <a:r>
              <a:rPr lang="sv-SE" sz="2000" i="1" dirty="0" smtClean="0"/>
              <a:t> Unn </a:t>
            </a:r>
            <a:r>
              <a:rPr lang="sv-SE" sz="2000" i="1" dirty="0" err="1" smtClean="0"/>
              <a:t>Røyneland</a:t>
            </a:r>
            <a:endParaRPr lang="sv-SE" sz="20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 smtClean="0"/>
              <a:t>prof</a:t>
            </a:r>
            <a:r>
              <a:rPr lang="sv-SE" sz="2000" dirty="0"/>
              <a:t>. </a:t>
            </a:r>
            <a:r>
              <a:rPr lang="sv-SE" sz="2000" i="1" dirty="0" smtClean="0"/>
              <a:t>Bente </a:t>
            </a:r>
            <a:r>
              <a:rPr lang="sv-SE" sz="2000" i="1" dirty="0" err="1" smtClean="0"/>
              <a:t>Ailin</a:t>
            </a:r>
            <a:r>
              <a:rPr lang="sv-SE" sz="2000" i="1" dirty="0" smtClean="0"/>
              <a:t> Svendsen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 smtClean="0"/>
              <a:t>prof.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Ingebjørg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Tonne</a:t>
            </a:r>
            <a:endParaRPr lang="sv-SE" sz="20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/>
              <a:t>fam. </a:t>
            </a:r>
            <a:r>
              <a:rPr lang="sv-SE" sz="2000" i="1" dirty="0"/>
              <a:t>NN </a:t>
            </a:r>
            <a:r>
              <a:rPr lang="sv-SE" sz="2000" dirty="0"/>
              <a:t>(</a:t>
            </a:r>
            <a:r>
              <a:rPr lang="sv-SE" sz="2000" dirty="0" err="1"/>
              <a:t>fra</a:t>
            </a:r>
            <a:r>
              <a:rPr lang="sv-SE" sz="2000" dirty="0"/>
              <a:t> 1. </a:t>
            </a:r>
            <a:r>
              <a:rPr lang="sv-SE" sz="2000" dirty="0" err="1"/>
              <a:t>august</a:t>
            </a:r>
            <a:r>
              <a:rPr lang="sv-SE" sz="2000" dirty="0"/>
              <a:t> 2017)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2000" dirty="0"/>
              <a:t>fam. </a:t>
            </a:r>
            <a:r>
              <a:rPr lang="sv-SE" sz="2000" i="1" dirty="0"/>
              <a:t>NN </a:t>
            </a:r>
            <a:r>
              <a:rPr lang="sv-SE" sz="2000" dirty="0"/>
              <a:t>(</a:t>
            </a:r>
            <a:r>
              <a:rPr lang="sv-SE" sz="2000" dirty="0" err="1"/>
              <a:t>fra</a:t>
            </a:r>
            <a:r>
              <a:rPr lang="sv-SE" sz="2000" dirty="0"/>
              <a:t> 1. </a:t>
            </a:r>
            <a:r>
              <a:rPr lang="sv-SE" sz="2000" dirty="0" err="1"/>
              <a:t>august</a:t>
            </a:r>
            <a:r>
              <a:rPr lang="sv-SE" sz="2000" dirty="0"/>
              <a:t> 2017)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prof. II </a:t>
            </a:r>
            <a:r>
              <a:rPr lang="en-US" sz="2000" i="1" dirty="0" err="1" smtClean="0">
                <a:solidFill>
                  <a:srgbClr val="0070C0"/>
                </a:solidFill>
              </a:rPr>
              <a:t>Kjersti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Børjars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(20%)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 prof. </a:t>
            </a:r>
            <a:r>
              <a:rPr lang="en-US" sz="2000" dirty="0">
                <a:solidFill>
                  <a:srgbClr val="0070C0"/>
                </a:solidFill>
              </a:rPr>
              <a:t>II </a:t>
            </a:r>
            <a:r>
              <a:rPr lang="en-US" sz="2000" i="1" dirty="0">
                <a:solidFill>
                  <a:srgbClr val="0070C0"/>
                </a:solidFill>
              </a:rPr>
              <a:t>Lars </a:t>
            </a:r>
            <a:r>
              <a:rPr lang="en-US" sz="2000" i="1" dirty="0" smtClean="0">
                <a:solidFill>
                  <a:srgbClr val="0070C0"/>
                </a:solidFill>
              </a:rPr>
              <a:t>Anders </a:t>
            </a:r>
            <a:r>
              <a:rPr lang="en-US" sz="2000" i="1" dirty="0" err="1" smtClean="0">
                <a:solidFill>
                  <a:srgbClr val="0070C0"/>
                </a:solidFill>
              </a:rPr>
              <a:t>Kulbrandstad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(20</a:t>
            </a:r>
            <a:r>
              <a:rPr lang="en-US" sz="2000" dirty="0">
                <a:solidFill>
                  <a:srgbClr val="0070C0"/>
                </a:solidFill>
              </a:rPr>
              <a:t>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869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Flerspråklighet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prof. </a:t>
            </a:r>
            <a:r>
              <a:rPr lang="en-US" sz="2400" i="1" dirty="0" smtClean="0"/>
              <a:t>Pia Lane</a:t>
            </a:r>
            <a:endParaRPr lang="sv-SE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fam</a:t>
            </a:r>
            <a:r>
              <a:rPr lang="en-US" sz="2400" dirty="0"/>
              <a:t>. </a:t>
            </a:r>
            <a:r>
              <a:rPr lang="sv-SE" sz="2400" i="1" dirty="0"/>
              <a:t>NN </a:t>
            </a:r>
            <a:r>
              <a:rPr lang="sv-SE" sz="2400" dirty="0" smtClean="0"/>
              <a:t>(</a:t>
            </a:r>
            <a:r>
              <a:rPr lang="sv-SE" sz="2400" dirty="0" err="1" smtClean="0"/>
              <a:t>fra</a:t>
            </a:r>
            <a:r>
              <a:rPr lang="sv-SE" sz="2400" dirty="0" smtClean="0"/>
              <a:t> </a:t>
            </a:r>
            <a:r>
              <a:rPr lang="sv-SE" sz="2400" dirty="0"/>
              <a:t>1. </a:t>
            </a:r>
            <a:r>
              <a:rPr lang="sv-SE" sz="2400" dirty="0" err="1" smtClean="0"/>
              <a:t>januar</a:t>
            </a:r>
            <a:r>
              <a:rPr lang="sv-SE" sz="2400" dirty="0" smtClean="0"/>
              <a:t> 2018)</a:t>
            </a:r>
            <a:endParaRPr lang="sv-SE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20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Retorikk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språklig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prof. </a:t>
            </a:r>
            <a:r>
              <a:rPr lang="en-US" sz="2400" i="1" dirty="0" err="1" smtClean="0"/>
              <a:t>Kjell</a:t>
            </a:r>
            <a:r>
              <a:rPr lang="en-US" sz="2400" i="1" dirty="0" smtClean="0"/>
              <a:t> Lars Berge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prof.</a:t>
            </a:r>
            <a:r>
              <a:rPr lang="en-US" sz="2400" i="1" dirty="0"/>
              <a:t> Johan </a:t>
            </a:r>
            <a:r>
              <a:rPr lang="en-US" sz="2400" i="1" dirty="0" err="1"/>
              <a:t>Tønnesson</a:t>
            </a:r>
            <a:endParaRPr lang="sv-SE" sz="24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prof.</a:t>
            </a:r>
            <a:r>
              <a:rPr lang="en-US" sz="2400" i="1" dirty="0"/>
              <a:t> </a:t>
            </a:r>
            <a:r>
              <a:rPr lang="en-US" sz="2400" i="1" dirty="0" smtClean="0"/>
              <a:t>Jan </a:t>
            </a:r>
            <a:r>
              <a:rPr lang="en-US" sz="2400" i="1" dirty="0" err="1" smtClean="0"/>
              <a:t>Svennevig</a:t>
            </a:r>
            <a:endParaRPr lang="sv-SE" sz="24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fam</a:t>
            </a:r>
            <a:r>
              <a:rPr lang="en-US" sz="2400" dirty="0"/>
              <a:t>. </a:t>
            </a:r>
            <a:r>
              <a:rPr lang="en-US" sz="2400" i="1" dirty="0" err="1" smtClean="0"/>
              <a:t>Marja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Etelämäki</a:t>
            </a:r>
            <a:endParaRPr lang="en-US" sz="2400" i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fam. II </a:t>
            </a:r>
            <a:r>
              <a:rPr lang="en-US" sz="2400" i="1" dirty="0" smtClean="0">
                <a:solidFill>
                  <a:srgbClr val="0070C0"/>
                </a:solidFill>
              </a:rPr>
              <a:t>Inger Marie Lund </a:t>
            </a:r>
            <a:r>
              <a:rPr lang="en-US" sz="2400" dirty="0" smtClean="0">
                <a:solidFill>
                  <a:srgbClr val="0070C0"/>
                </a:solidFill>
              </a:rPr>
              <a:t>(20%)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05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c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" y="0"/>
            <a:ext cx="913812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ILN i store linjer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000" dirty="0" smtClean="0"/>
          </a:p>
          <a:p>
            <a:r>
              <a:rPr lang="sv-SE" sz="2000" dirty="0" err="1" smtClean="0"/>
              <a:t>Eitt</a:t>
            </a:r>
            <a:r>
              <a:rPr lang="sv-SE" sz="2000" dirty="0" smtClean="0"/>
              <a:t> </a:t>
            </a:r>
            <a:r>
              <a:rPr lang="sv-SE" sz="2000" dirty="0"/>
              <a:t>av </a:t>
            </a:r>
            <a:r>
              <a:rPr lang="sv-SE" sz="2000" dirty="0" smtClean="0"/>
              <a:t>sju </a:t>
            </a:r>
            <a:r>
              <a:rPr lang="sv-SE" sz="2000" dirty="0" err="1" smtClean="0"/>
              <a:t>institutt</a:t>
            </a:r>
            <a:r>
              <a:rPr lang="sv-SE" sz="2000" dirty="0" smtClean="0"/>
              <a:t> </a:t>
            </a:r>
            <a:r>
              <a:rPr lang="sv-SE" sz="2000" dirty="0"/>
              <a:t>ved Det humanistiske </a:t>
            </a:r>
            <a:r>
              <a:rPr lang="sv-SE" sz="2000" dirty="0" smtClean="0"/>
              <a:t>fakultet.</a:t>
            </a:r>
          </a:p>
          <a:p>
            <a:endParaRPr lang="sv-SE" sz="400" dirty="0" smtClean="0"/>
          </a:p>
          <a:p>
            <a:endParaRPr lang="sv-SE" sz="400" dirty="0"/>
          </a:p>
          <a:p>
            <a:r>
              <a:rPr lang="sv-SE" sz="2000" dirty="0" err="1" smtClean="0"/>
              <a:t>Leiinga</a:t>
            </a:r>
            <a:r>
              <a:rPr lang="sv-SE" sz="2000" dirty="0" smtClean="0"/>
              <a:t> består av </a:t>
            </a:r>
            <a:r>
              <a:rPr lang="sv-SE" sz="2000" dirty="0" err="1"/>
              <a:t>instituttleiar</a:t>
            </a:r>
            <a:r>
              <a:rPr lang="sv-SE" sz="2000" dirty="0"/>
              <a:t>, administrativ </a:t>
            </a:r>
            <a:r>
              <a:rPr lang="sv-SE" sz="2000" dirty="0" err="1"/>
              <a:t>leiar</a:t>
            </a:r>
            <a:r>
              <a:rPr lang="sv-SE" sz="2000" dirty="0"/>
              <a:t>, </a:t>
            </a:r>
            <a:r>
              <a:rPr lang="sv-SE" sz="2000" dirty="0" err="1"/>
              <a:t>forskingsleiar</a:t>
            </a:r>
            <a:r>
              <a:rPr lang="sv-SE" sz="2000" dirty="0"/>
              <a:t> </a:t>
            </a:r>
            <a:r>
              <a:rPr lang="sv-SE" sz="2000" dirty="0" err="1"/>
              <a:t>og</a:t>
            </a:r>
            <a:r>
              <a:rPr lang="sv-SE" sz="2000" dirty="0"/>
              <a:t> </a:t>
            </a:r>
            <a:r>
              <a:rPr lang="sv-SE" sz="2000" dirty="0" err="1"/>
              <a:t>undervisningsleiar</a:t>
            </a:r>
            <a:r>
              <a:rPr lang="sv-SE" sz="2000" dirty="0"/>
              <a:t>. </a:t>
            </a:r>
            <a:endParaRPr lang="sv-SE" sz="2000" dirty="0" smtClean="0"/>
          </a:p>
          <a:p>
            <a:endParaRPr lang="sv-SE" sz="400" dirty="0" smtClean="0"/>
          </a:p>
          <a:p>
            <a:endParaRPr lang="sv-SE" sz="400" dirty="0" smtClean="0"/>
          </a:p>
          <a:p>
            <a:r>
              <a:rPr lang="sv-SE" sz="2000" dirty="0" smtClean="0"/>
              <a:t>Det </a:t>
            </a:r>
            <a:r>
              <a:rPr lang="sv-SE" sz="2000" dirty="0" err="1"/>
              <a:t>øvste</a:t>
            </a:r>
            <a:r>
              <a:rPr lang="sv-SE" sz="2000" dirty="0"/>
              <a:t> organet ved </a:t>
            </a:r>
            <a:r>
              <a:rPr lang="sv-SE" sz="2000" dirty="0" err="1"/>
              <a:t>instituttet</a:t>
            </a:r>
            <a:r>
              <a:rPr lang="sv-SE" sz="2000" dirty="0"/>
              <a:t> er </a:t>
            </a:r>
            <a:r>
              <a:rPr lang="sv-SE" sz="2000" dirty="0" err="1"/>
              <a:t>instituttstyret</a:t>
            </a:r>
            <a:r>
              <a:rPr lang="sv-SE" sz="2000" dirty="0"/>
              <a:t>.</a:t>
            </a:r>
          </a:p>
          <a:p>
            <a:endParaRPr lang="sv-SE" sz="400" dirty="0" smtClean="0"/>
          </a:p>
          <a:p>
            <a:endParaRPr lang="sv-SE" sz="400" dirty="0" smtClean="0"/>
          </a:p>
          <a:p>
            <a:r>
              <a:rPr lang="sv-SE" sz="2000" dirty="0" smtClean="0"/>
              <a:t>I </a:t>
            </a:r>
            <a:r>
              <a:rPr lang="sv-SE" sz="2000" dirty="0" err="1"/>
              <a:t>tillegg</a:t>
            </a:r>
            <a:r>
              <a:rPr lang="sv-SE" sz="2000" dirty="0"/>
              <a:t> </a:t>
            </a:r>
            <a:r>
              <a:rPr lang="sv-SE" sz="2000" dirty="0" err="1"/>
              <a:t>til</a:t>
            </a:r>
            <a:r>
              <a:rPr lang="sv-SE" sz="2000" dirty="0"/>
              <a:t> </a:t>
            </a:r>
            <a:r>
              <a:rPr lang="sv-SE" sz="2000" dirty="0" err="1"/>
              <a:t>fagmiljø</a:t>
            </a:r>
            <a:r>
              <a:rPr lang="sv-SE" sz="2000" dirty="0"/>
              <a:t> </a:t>
            </a:r>
            <a:r>
              <a:rPr lang="sv-SE" sz="2000" dirty="0" err="1"/>
              <a:t>innanfor</a:t>
            </a:r>
            <a:r>
              <a:rPr lang="sv-SE" sz="2000" dirty="0"/>
              <a:t> </a:t>
            </a:r>
            <a:r>
              <a:rPr lang="sv-SE" sz="2000" dirty="0" err="1"/>
              <a:t>lingvistikk</a:t>
            </a:r>
            <a:r>
              <a:rPr lang="sv-SE" sz="2000" dirty="0"/>
              <a:t>, nordiske språk </a:t>
            </a:r>
            <a:r>
              <a:rPr lang="sv-SE" sz="2000" dirty="0" err="1"/>
              <a:t>og</a:t>
            </a:r>
            <a:r>
              <a:rPr lang="sv-SE" sz="2000" dirty="0"/>
              <a:t> nordisk litteratur, har vi </a:t>
            </a:r>
            <a:r>
              <a:rPr lang="sv-SE" sz="2000" dirty="0" err="1"/>
              <a:t>språkteknologisk</a:t>
            </a:r>
            <a:r>
              <a:rPr lang="sv-SE" sz="2000" dirty="0"/>
              <a:t> </a:t>
            </a:r>
            <a:r>
              <a:rPr lang="sv-SE" sz="2000" dirty="0" err="1"/>
              <a:t>kompetanse</a:t>
            </a:r>
            <a:r>
              <a:rPr lang="sv-SE" sz="2000" dirty="0"/>
              <a:t> samla i </a:t>
            </a:r>
            <a:r>
              <a:rPr lang="sv-SE" sz="2000" dirty="0" err="1"/>
              <a:t>Tekstlaboratoriet</a:t>
            </a:r>
            <a:r>
              <a:rPr lang="sv-SE" sz="2000" dirty="0"/>
              <a:t> </a:t>
            </a:r>
            <a:r>
              <a:rPr lang="sv-SE" sz="2000" dirty="0" err="1"/>
              <a:t>og</a:t>
            </a:r>
            <a:r>
              <a:rPr lang="sv-SE" sz="2000" dirty="0"/>
              <a:t> </a:t>
            </a:r>
            <a:r>
              <a:rPr lang="sv-SE" sz="2000" dirty="0" err="1"/>
              <a:t>Eining</a:t>
            </a:r>
            <a:r>
              <a:rPr lang="sv-SE" sz="2000" dirty="0"/>
              <a:t> for digital </a:t>
            </a:r>
            <a:r>
              <a:rPr lang="sv-SE" sz="2000" dirty="0" err="1"/>
              <a:t>dokumentasjon</a:t>
            </a:r>
            <a:r>
              <a:rPr lang="sv-SE" sz="2000" dirty="0"/>
              <a:t> (EDD</a:t>
            </a:r>
            <a:r>
              <a:rPr lang="sv-SE" sz="2000" dirty="0" smtClean="0"/>
              <a:t>).</a:t>
            </a:r>
          </a:p>
          <a:p>
            <a:endParaRPr lang="sv-SE" sz="400" dirty="0" smtClean="0"/>
          </a:p>
          <a:p>
            <a:endParaRPr lang="sv-SE" sz="400" dirty="0" smtClean="0"/>
          </a:p>
          <a:p>
            <a:r>
              <a:rPr lang="sv-SE" sz="2000" dirty="0" err="1" smtClean="0"/>
              <a:t>MultiLing</a:t>
            </a:r>
            <a:r>
              <a:rPr lang="sv-SE" sz="2000" dirty="0" smtClean="0"/>
              <a:t> </a:t>
            </a:r>
            <a:r>
              <a:rPr lang="sv-SE" sz="2000" dirty="0" err="1" smtClean="0"/>
              <a:t>og</a:t>
            </a:r>
            <a:r>
              <a:rPr lang="sv-SE" sz="2000" dirty="0" smtClean="0"/>
              <a:t> </a:t>
            </a:r>
            <a:r>
              <a:rPr lang="sv-SE" sz="2000" dirty="0" err="1" smtClean="0"/>
              <a:t>Senter</a:t>
            </a:r>
            <a:r>
              <a:rPr lang="sv-SE" sz="2000" dirty="0" smtClean="0"/>
              <a:t> </a:t>
            </a:r>
            <a:r>
              <a:rPr lang="sv-SE" sz="2000" dirty="0"/>
              <a:t>for Ibsen-studium er </a:t>
            </a:r>
            <a:r>
              <a:rPr lang="sv-SE" sz="2000" dirty="0" err="1" smtClean="0"/>
              <a:t>eigne</a:t>
            </a:r>
            <a:r>
              <a:rPr lang="sv-SE" sz="2000" dirty="0" smtClean="0"/>
              <a:t> </a:t>
            </a:r>
            <a:r>
              <a:rPr lang="sv-SE" sz="2000" dirty="0" err="1" smtClean="0"/>
              <a:t>einingar</a:t>
            </a:r>
            <a:r>
              <a:rPr lang="sv-SE" sz="2000" dirty="0" smtClean="0"/>
              <a:t> </a:t>
            </a:r>
            <a:r>
              <a:rPr lang="sv-SE" sz="2000" dirty="0"/>
              <a:t>ved </a:t>
            </a:r>
            <a:r>
              <a:rPr lang="sv-SE" sz="2000" dirty="0" err="1"/>
              <a:t>instituttet</a:t>
            </a:r>
            <a:r>
              <a:rPr lang="sv-SE" sz="2000" dirty="0"/>
              <a:t> </a:t>
            </a:r>
            <a:r>
              <a:rPr lang="sv-SE" sz="2000" dirty="0" err="1"/>
              <a:t>og</a:t>
            </a:r>
            <a:r>
              <a:rPr lang="sv-SE" sz="2000" dirty="0"/>
              <a:t> har </a:t>
            </a:r>
            <a:r>
              <a:rPr lang="sv-SE" sz="2000" dirty="0" err="1" smtClean="0"/>
              <a:t>eigne</a:t>
            </a:r>
            <a:r>
              <a:rPr lang="sv-SE" sz="2000" dirty="0" smtClean="0"/>
              <a:t> </a:t>
            </a:r>
            <a:r>
              <a:rPr lang="sv-SE" sz="2000" dirty="0" err="1" smtClean="0"/>
              <a:t>heimesider</a:t>
            </a:r>
            <a:r>
              <a:rPr lang="sv-SE" sz="2000" dirty="0" smtClean="0"/>
              <a:t>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0111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" y="696930"/>
            <a:ext cx="7696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smtClean="0"/>
              <a:t>Lingvistikk</a:t>
            </a:r>
            <a:endParaRPr lang="en-US" kern="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293276"/>
            <a:ext cx="8753856" cy="5492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ruta 3"/>
          <p:cNvSpPr txBox="1"/>
          <p:nvPr/>
        </p:nvSpPr>
        <p:spPr>
          <a:xfrm>
            <a:off x="3669792" y="5769647"/>
            <a:ext cx="53279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/>
              <a:t>Emner</a:t>
            </a:r>
            <a:r>
              <a:rPr lang="sv-SE" sz="1200" dirty="0"/>
              <a:t> </a:t>
            </a:r>
            <a:r>
              <a:rPr lang="sv-SE" sz="1200" dirty="0" err="1"/>
              <a:t>markert</a:t>
            </a:r>
            <a:r>
              <a:rPr lang="sv-SE" sz="1200" dirty="0"/>
              <a:t> med gult er obligatoriske </a:t>
            </a:r>
            <a:r>
              <a:rPr lang="sv-SE" sz="1200" dirty="0" err="1"/>
              <a:t>emner</a:t>
            </a:r>
            <a:r>
              <a:rPr lang="sv-SE" sz="1200" dirty="0"/>
              <a:t> i en eller </a:t>
            </a:r>
            <a:r>
              <a:rPr lang="sv-SE" sz="1200" dirty="0" err="1"/>
              <a:t>flere</a:t>
            </a:r>
            <a:r>
              <a:rPr lang="sv-SE" sz="1200" dirty="0"/>
              <a:t> </a:t>
            </a:r>
            <a:r>
              <a:rPr lang="sv-SE" sz="1200" dirty="0" err="1"/>
              <a:t>studieretninger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må </a:t>
            </a:r>
            <a:r>
              <a:rPr lang="sv-SE" sz="1200" dirty="0" err="1"/>
              <a:t>derfor</a:t>
            </a:r>
            <a:r>
              <a:rPr lang="sv-SE" sz="1200" dirty="0"/>
              <a:t> </a:t>
            </a:r>
            <a:r>
              <a:rPr lang="sv-SE" sz="1200" dirty="0" err="1" smtClean="0"/>
              <a:t>tilbys</a:t>
            </a:r>
            <a:r>
              <a:rPr lang="sv-SE" sz="1200" dirty="0" smtClean="0"/>
              <a:t>.</a:t>
            </a:r>
          </a:p>
          <a:p>
            <a:endParaRPr lang="sv-SE" sz="1200" dirty="0" smtClean="0"/>
          </a:p>
          <a:p>
            <a:r>
              <a:rPr lang="sv-SE" sz="1200" dirty="0" err="1" smtClean="0"/>
              <a:t>Timekostnader</a:t>
            </a:r>
            <a:r>
              <a:rPr lang="sv-SE" sz="1200" dirty="0" smtClean="0"/>
              <a:t> </a:t>
            </a:r>
            <a:r>
              <a:rPr lang="sv-SE" sz="1200" dirty="0"/>
              <a:t>er </a:t>
            </a:r>
            <a:r>
              <a:rPr lang="sv-SE" sz="1200" dirty="0" err="1"/>
              <a:t>undervisningstimer</a:t>
            </a:r>
            <a:r>
              <a:rPr lang="sv-SE" sz="1200" dirty="0"/>
              <a:t> </a:t>
            </a:r>
            <a:r>
              <a:rPr lang="sv-SE" sz="1200" dirty="0" err="1"/>
              <a:t>ganger</a:t>
            </a:r>
            <a:r>
              <a:rPr lang="sv-SE" sz="1200" dirty="0"/>
              <a:t> faktor, </a:t>
            </a:r>
            <a:r>
              <a:rPr lang="sv-SE" sz="1200" dirty="0" err="1"/>
              <a:t>retting</a:t>
            </a:r>
            <a:r>
              <a:rPr lang="sv-SE" sz="1200" dirty="0"/>
              <a:t> av obligatoriske </a:t>
            </a:r>
            <a:r>
              <a:rPr lang="sv-SE" sz="1200" dirty="0" err="1"/>
              <a:t>oppgaver</a:t>
            </a:r>
            <a:r>
              <a:rPr lang="sv-SE" sz="1200" dirty="0"/>
              <a:t>, </a:t>
            </a:r>
            <a:r>
              <a:rPr lang="sv-SE" sz="1200" dirty="0" err="1"/>
              <a:t>sensur</a:t>
            </a:r>
            <a:r>
              <a:rPr lang="sv-SE" sz="1200" dirty="0"/>
              <a:t> av </a:t>
            </a:r>
            <a:r>
              <a:rPr lang="sv-SE" sz="1200" dirty="0" err="1"/>
              <a:t>eksamen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</a:t>
            </a:r>
            <a:r>
              <a:rPr lang="sv-SE" sz="1200" dirty="0" err="1"/>
              <a:t>emneansvar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9641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0184" y="935736"/>
            <a:ext cx="7696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smtClean="0"/>
              <a:t>Middelalderstudier inkl. irsk</a:t>
            </a:r>
            <a:endParaRPr lang="en-US" kern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959602"/>
            <a:ext cx="8948928" cy="448575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383280" y="5678484"/>
            <a:ext cx="561441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/>
              <a:t>Emner</a:t>
            </a:r>
            <a:r>
              <a:rPr lang="sv-SE" sz="1200" dirty="0"/>
              <a:t> </a:t>
            </a:r>
            <a:r>
              <a:rPr lang="sv-SE" sz="1200" dirty="0" err="1"/>
              <a:t>markert</a:t>
            </a:r>
            <a:r>
              <a:rPr lang="sv-SE" sz="1200" dirty="0"/>
              <a:t> med gult er obligatoriske </a:t>
            </a:r>
            <a:r>
              <a:rPr lang="sv-SE" sz="1200" dirty="0" err="1"/>
              <a:t>emner</a:t>
            </a:r>
            <a:r>
              <a:rPr lang="sv-SE" sz="1200" dirty="0"/>
              <a:t> i en eller </a:t>
            </a:r>
            <a:r>
              <a:rPr lang="sv-SE" sz="1200" dirty="0" err="1"/>
              <a:t>flere</a:t>
            </a:r>
            <a:r>
              <a:rPr lang="sv-SE" sz="1200" dirty="0"/>
              <a:t> </a:t>
            </a:r>
            <a:r>
              <a:rPr lang="sv-SE" sz="1200" dirty="0" err="1"/>
              <a:t>studieretninger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må </a:t>
            </a:r>
            <a:r>
              <a:rPr lang="sv-SE" sz="1200" dirty="0" err="1"/>
              <a:t>derfor</a:t>
            </a:r>
            <a:r>
              <a:rPr lang="sv-SE" sz="1200" dirty="0"/>
              <a:t> </a:t>
            </a:r>
            <a:r>
              <a:rPr lang="sv-SE" sz="1200" dirty="0" err="1" smtClean="0"/>
              <a:t>tilbys</a:t>
            </a:r>
            <a:r>
              <a:rPr lang="sv-SE" sz="1200" dirty="0" smtClean="0"/>
              <a:t>.</a:t>
            </a:r>
          </a:p>
          <a:p>
            <a:endParaRPr lang="sv-SE" sz="1200" dirty="0" smtClean="0"/>
          </a:p>
          <a:p>
            <a:r>
              <a:rPr lang="sv-SE" sz="1200" dirty="0" err="1" smtClean="0"/>
              <a:t>Timekostnader</a:t>
            </a:r>
            <a:r>
              <a:rPr lang="sv-SE" sz="1200" dirty="0" smtClean="0"/>
              <a:t> </a:t>
            </a:r>
            <a:r>
              <a:rPr lang="sv-SE" sz="1200" dirty="0"/>
              <a:t>er </a:t>
            </a:r>
            <a:r>
              <a:rPr lang="sv-SE" sz="1200" dirty="0" err="1"/>
              <a:t>undervisningstimer</a:t>
            </a:r>
            <a:r>
              <a:rPr lang="sv-SE" sz="1200" dirty="0"/>
              <a:t> </a:t>
            </a:r>
            <a:r>
              <a:rPr lang="sv-SE" sz="1200" dirty="0" err="1"/>
              <a:t>ganger</a:t>
            </a:r>
            <a:r>
              <a:rPr lang="sv-SE" sz="1200" dirty="0"/>
              <a:t> faktor, </a:t>
            </a:r>
            <a:r>
              <a:rPr lang="sv-SE" sz="1200" dirty="0" err="1"/>
              <a:t>retting</a:t>
            </a:r>
            <a:r>
              <a:rPr lang="sv-SE" sz="1200" dirty="0"/>
              <a:t> av obligatoriske </a:t>
            </a:r>
            <a:r>
              <a:rPr lang="sv-SE" sz="1200" dirty="0" err="1"/>
              <a:t>oppgaver</a:t>
            </a:r>
            <a:r>
              <a:rPr lang="sv-SE" sz="1200" dirty="0"/>
              <a:t>, </a:t>
            </a:r>
            <a:r>
              <a:rPr lang="sv-SE" sz="1200" dirty="0" err="1"/>
              <a:t>sensur</a:t>
            </a:r>
            <a:r>
              <a:rPr lang="sv-SE" sz="1200" dirty="0"/>
              <a:t> av </a:t>
            </a:r>
            <a:r>
              <a:rPr lang="sv-SE" sz="1200" dirty="0" err="1"/>
              <a:t>eksamen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</a:t>
            </a:r>
            <a:r>
              <a:rPr lang="sv-SE" sz="1200" dirty="0" err="1"/>
              <a:t>emneansvar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6224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838200"/>
            <a:ext cx="7696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smtClean="0"/>
              <a:t>Nordisk </a:t>
            </a:r>
            <a:r>
              <a:rPr lang="en-US" kern="0" dirty="0" err="1" smtClean="0"/>
              <a:t>litteratur</a:t>
            </a:r>
            <a:r>
              <a:rPr lang="en-US" kern="0" dirty="0" smtClean="0"/>
              <a:t> (1/2)</a:t>
            </a:r>
            <a:endParaRPr lang="en-US" kern="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612347"/>
            <a:ext cx="8851392" cy="4931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51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2752" y="838200"/>
            <a:ext cx="7696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smtClean="0"/>
              <a:t>Nordisk </a:t>
            </a:r>
            <a:r>
              <a:rPr lang="en-US" kern="0" dirty="0" err="1" smtClean="0"/>
              <a:t>litteratur</a:t>
            </a:r>
            <a:r>
              <a:rPr lang="en-US" kern="0" dirty="0" smtClean="0"/>
              <a:t> (2/2)</a:t>
            </a:r>
            <a:endParaRPr lang="en-US" kern="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981200"/>
            <a:ext cx="5486400" cy="4415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ruta 3"/>
          <p:cNvSpPr txBox="1"/>
          <p:nvPr/>
        </p:nvSpPr>
        <p:spPr>
          <a:xfrm>
            <a:off x="6169152" y="4827221"/>
            <a:ext cx="291388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/>
              <a:t>Emner</a:t>
            </a:r>
            <a:r>
              <a:rPr lang="sv-SE" sz="1200" dirty="0"/>
              <a:t> </a:t>
            </a:r>
            <a:r>
              <a:rPr lang="sv-SE" sz="1200" dirty="0" err="1"/>
              <a:t>markert</a:t>
            </a:r>
            <a:r>
              <a:rPr lang="sv-SE" sz="1200" dirty="0"/>
              <a:t> med gult er obligatoriske </a:t>
            </a:r>
            <a:r>
              <a:rPr lang="sv-SE" sz="1200" dirty="0" err="1"/>
              <a:t>emner</a:t>
            </a:r>
            <a:r>
              <a:rPr lang="sv-SE" sz="1200" dirty="0"/>
              <a:t> i en eller </a:t>
            </a:r>
            <a:r>
              <a:rPr lang="sv-SE" sz="1200" dirty="0" err="1"/>
              <a:t>flere</a:t>
            </a:r>
            <a:r>
              <a:rPr lang="sv-SE" sz="1200" dirty="0"/>
              <a:t> </a:t>
            </a:r>
            <a:r>
              <a:rPr lang="sv-SE" sz="1200" dirty="0" err="1"/>
              <a:t>studieretninger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må </a:t>
            </a:r>
            <a:r>
              <a:rPr lang="sv-SE" sz="1200" dirty="0" err="1"/>
              <a:t>derfor</a:t>
            </a:r>
            <a:r>
              <a:rPr lang="sv-SE" sz="1200" dirty="0"/>
              <a:t> </a:t>
            </a:r>
            <a:r>
              <a:rPr lang="sv-SE" sz="1200" dirty="0" err="1" smtClean="0"/>
              <a:t>tilbys</a:t>
            </a:r>
            <a:r>
              <a:rPr lang="sv-SE" sz="1200" dirty="0" smtClean="0"/>
              <a:t>.</a:t>
            </a:r>
          </a:p>
          <a:p>
            <a:endParaRPr lang="sv-SE" sz="1200" dirty="0" smtClean="0"/>
          </a:p>
          <a:p>
            <a:r>
              <a:rPr lang="sv-SE" sz="1200" dirty="0" err="1" smtClean="0"/>
              <a:t>Timekostnader</a:t>
            </a:r>
            <a:r>
              <a:rPr lang="sv-SE" sz="1200" dirty="0" smtClean="0"/>
              <a:t> </a:t>
            </a:r>
            <a:r>
              <a:rPr lang="sv-SE" sz="1200" dirty="0"/>
              <a:t>er </a:t>
            </a:r>
            <a:r>
              <a:rPr lang="sv-SE" sz="1200" dirty="0" err="1"/>
              <a:t>undervisningstimer</a:t>
            </a:r>
            <a:r>
              <a:rPr lang="sv-SE" sz="1200" dirty="0"/>
              <a:t> </a:t>
            </a:r>
            <a:r>
              <a:rPr lang="sv-SE" sz="1200" dirty="0" err="1"/>
              <a:t>ganger</a:t>
            </a:r>
            <a:r>
              <a:rPr lang="sv-SE" sz="1200" dirty="0"/>
              <a:t> faktor, </a:t>
            </a:r>
            <a:r>
              <a:rPr lang="sv-SE" sz="1200" dirty="0" err="1"/>
              <a:t>retting</a:t>
            </a:r>
            <a:r>
              <a:rPr lang="sv-SE" sz="1200" dirty="0"/>
              <a:t> av obligatoriske </a:t>
            </a:r>
            <a:r>
              <a:rPr lang="sv-SE" sz="1200" dirty="0" err="1"/>
              <a:t>oppgaver</a:t>
            </a:r>
            <a:r>
              <a:rPr lang="sv-SE" sz="1200" dirty="0"/>
              <a:t>, </a:t>
            </a:r>
            <a:r>
              <a:rPr lang="sv-SE" sz="1200" dirty="0" err="1"/>
              <a:t>sensur</a:t>
            </a:r>
            <a:r>
              <a:rPr lang="sv-SE" sz="1200" dirty="0"/>
              <a:t> av </a:t>
            </a:r>
            <a:r>
              <a:rPr lang="sv-SE" sz="1200" dirty="0" err="1"/>
              <a:t>eksamen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</a:t>
            </a:r>
            <a:r>
              <a:rPr lang="sv-SE" sz="1200" dirty="0" err="1"/>
              <a:t>emneansvar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697790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1672"/>
            <a:ext cx="8022336" cy="51963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972312"/>
            <a:ext cx="7696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smtClean="0"/>
              <a:t>Nordisk </a:t>
            </a:r>
            <a:r>
              <a:rPr lang="en-US" kern="0" dirty="0" err="1" smtClean="0"/>
              <a:t>språk</a:t>
            </a:r>
            <a:r>
              <a:rPr lang="en-US" kern="0" dirty="0" smtClean="0"/>
              <a:t> </a:t>
            </a:r>
            <a:r>
              <a:rPr lang="en-US" kern="0" dirty="0" err="1" smtClean="0"/>
              <a:t>og</a:t>
            </a:r>
            <a:r>
              <a:rPr lang="en-US" kern="0" dirty="0" smtClean="0"/>
              <a:t> NOAS (1/2)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938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972312"/>
            <a:ext cx="7696200" cy="7223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smtClean="0"/>
              <a:t>Nordisk </a:t>
            </a:r>
            <a:r>
              <a:rPr lang="en-US" kern="0" dirty="0" err="1" smtClean="0"/>
              <a:t>språk</a:t>
            </a:r>
            <a:r>
              <a:rPr lang="en-US" kern="0" dirty="0" smtClean="0"/>
              <a:t> </a:t>
            </a:r>
            <a:r>
              <a:rPr lang="en-US" kern="0" dirty="0" err="1" smtClean="0"/>
              <a:t>og</a:t>
            </a:r>
            <a:r>
              <a:rPr lang="en-US" kern="0" dirty="0" smtClean="0"/>
              <a:t> NOAS (2/2)</a:t>
            </a:r>
            <a:endParaRPr lang="en-US" kern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5312"/>
            <a:ext cx="5084572" cy="3855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ruta 4"/>
          <p:cNvSpPr txBox="1"/>
          <p:nvPr/>
        </p:nvSpPr>
        <p:spPr>
          <a:xfrm>
            <a:off x="5694172" y="4401277"/>
            <a:ext cx="291388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/>
              <a:t>Emner</a:t>
            </a:r>
            <a:r>
              <a:rPr lang="sv-SE" sz="1200" dirty="0"/>
              <a:t> </a:t>
            </a:r>
            <a:r>
              <a:rPr lang="sv-SE" sz="1200" dirty="0" err="1"/>
              <a:t>markert</a:t>
            </a:r>
            <a:r>
              <a:rPr lang="sv-SE" sz="1200" dirty="0"/>
              <a:t> med gult er obligatoriske </a:t>
            </a:r>
            <a:r>
              <a:rPr lang="sv-SE" sz="1200" dirty="0" err="1"/>
              <a:t>emner</a:t>
            </a:r>
            <a:r>
              <a:rPr lang="sv-SE" sz="1200" dirty="0"/>
              <a:t> i en eller </a:t>
            </a:r>
            <a:r>
              <a:rPr lang="sv-SE" sz="1200" dirty="0" err="1"/>
              <a:t>flere</a:t>
            </a:r>
            <a:r>
              <a:rPr lang="sv-SE" sz="1200" dirty="0"/>
              <a:t> </a:t>
            </a:r>
            <a:r>
              <a:rPr lang="sv-SE" sz="1200" dirty="0" err="1"/>
              <a:t>studieretninger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må </a:t>
            </a:r>
            <a:r>
              <a:rPr lang="sv-SE" sz="1200" dirty="0" err="1"/>
              <a:t>derfor</a:t>
            </a:r>
            <a:r>
              <a:rPr lang="sv-SE" sz="1200" dirty="0"/>
              <a:t> </a:t>
            </a:r>
            <a:r>
              <a:rPr lang="sv-SE" sz="1200" dirty="0" err="1" smtClean="0"/>
              <a:t>tilbys</a:t>
            </a:r>
            <a:r>
              <a:rPr lang="sv-SE" sz="1200" dirty="0" smtClean="0"/>
              <a:t>.</a:t>
            </a:r>
          </a:p>
          <a:p>
            <a:endParaRPr lang="sv-SE" sz="1200" dirty="0" smtClean="0"/>
          </a:p>
          <a:p>
            <a:r>
              <a:rPr lang="sv-SE" sz="1200" dirty="0" err="1" smtClean="0"/>
              <a:t>Timekostnader</a:t>
            </a:r>
            <a:r>
              <a:rPr lang="sv-SE" sz="1200" dirty="0" smtClean="0"/>
              <a:t> </a:t>
            </a:r>
            <a:r>
              <a:rPr lang="sv-SE" sz="1200" dirty="0"/>
              <a:t>er </a:t>
            </a:r>
            <a:r>
              <a:rPr lang="sv-SE" sz="1200" dirty="0" err="1"/>
              <a:t>undervisningstimer</a:t>
            </a:r>
            <a:r>
              <a:rPr lang="sv-SE" sz="1200" dirty="0"/>
              <a:t> </a:t>
            </a:r>
            <a:r>
              <a:rPr lang="sv-SE" sz="1200" dirty="0" err="1"/>
              <a:t>ganger</a:t>
            </a:r>
            <a:r>
              <a:rPr lang="sv-SE" sz="1200" dirty="0"/>
              <a:t> faktor, </a:t>
            </a:r>
            <a:r>
              <a:rPr lang="sv-SE" sz="1200" dirty="0" err="1"/>
              <a:t>retting</a:t>
            </a:r>
            <a:r>
              <a:rPr lang="sv-SE" sz="1200" dirty="0"/>
              <a:t> av obligatoriske </a:t>
            </a:r>
            <a:r>
              <a:rPr lang="sv-SE" sz="1200" dirty="0" err="1"/>
              <a:t>oppgaver</a:t>
            </a:r>
            <a:r>
              <a:rPr lang="sv-SE" sz="1200" dirty="0"/>
              <a:t>, </a:t>
            </a:r>
            <a:r>
              <a:rPr lang="sv-SE" sz="1200" dirty="0" err="1"/>
              <a:t>sensur</a:t>
            </a:r>
            <a:r>
              <a:rPr lang="sv-SE" sz="1200" dirty="0"/>
              <a:t> av </a:t>
            </a:r>
            <a:r>
              <a:rPr lang="sv-SE" sz="1200" dirty="0" err="1"/>
              <a:t>eksamen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</a:t>
            </a:r>
            <a:r>
              <a:rPr lang="sv-SE" sz="1200" dirty="0" err="1"/>
              <a:t>emneansvar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1975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530046"/>
            <a:ext cx="8339328" cy="5111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0144" y="826008"/>
            <a:ext cx="76962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err="1" smtClean="0"/>
              <a:t>Retorikk</a:t>
            </a:r>
            <a:r>
              <a:rPr lang="en-US" kern="0" dirty="0" smtClean="0"/>
              <a:t> </a:t>
            </a:r>
            <a:r>
              <a:rPr lang="en-US" kern="0" dirty="0" err="1" smtClean="0"/>
              <a:t>og</a:t>
            </a:r>
            <a:r>
              <a:rPr lang="en-US" kern="0" dirty="0" smtClean="0"/>
              <a:t> </a:t>
            </a:r>
            <a:r>
              <a:rPr lang="en-US" kern="0" dirty="0" err="1" smtClean="0"/>
              <a:t>språklig</a:t>
            </a:r>
            <a:r>
              <a:rPr lang="en-US" kern="0" dirty="0" smtClean="0"/>
              <a:t> </a:t>
            </a:r>
            <a:r>
              <a:rPr lang="en-US" kern="0" dirty="0" err="1" smtClean="0"/>
              <a:t>kommunikasjon</a:t>
            </a:r>
            <a:endParaRPr lang="en-US" kern="0" dirty="0"/>
          </a:p>
        </p:txBody>
      </p:sp>
      <p:sp>
        <p:nvSpPr>
          <p:cNvPr id="6" name="textruta 5"/>
          <p:cNvSpPr txBox="1"/>
          <p:nvPr/>
        </p:nvSpPr>
        <p:spPr>
          <a:xfrm>
            <a:off x="4742688" y="5441264"/>
            <a:ext cx="39867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/>
              <a:t>Emner</a:t>
            </a:r>
            <a:r>
              <a:rPr lang="sv-SE" sz="1200" dirty="0"/>
              <a:t> </a:t>
            </a:r>
            <a:r>
              <a:rPr lang="sv-SE" sz="1200" dirty="0" err="1"/>
              <a:t>markert</a:t>
            </a:r>
            <a:r>
              <a:rPr lang="sv-SE" sz="1200" dirty="0"/>
              <a:t> med gult er obligatoriske </a:t>
            </a:r>
            <a:r>
              <a:rPr lang="sv-SE" sz="1200" dirty="0" err="1"/>
              <a:t>emner</a:t>
            </a:r>
            <a:r>
              <a:rPr lang="sv-SE" sz="1200" dirty="0"/>
              <a:t> i en eller </a:t>
            </a:r>
            <a:r>
              <a:rPr lang="sv-SE" sz="1200" dirty="0" err="1"/>
              <a:t>flere</a:t>
            </a:r>
            <a:r>
              <a:rPr lang="sv-SE" sz="1200" dirty="0"/>
              <a:t> </a:t>
            </a:r>
            <a:r>
              <a:rPr lang="sv-SE" sz="1200" dirty="0" err="1"/>
              <a:t>studieretninger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må </a:t>
            </a:r>
            <a:r>
              <a:rPr lang="sv-SE" sz="1200" dirty="0" err="1"/>
              <a:t>derfor</a:t>
            </a:r>
            <a:r>
              <a:rPr lang="sv-SE" sz="1200" dirty="0"/>
              <a:t> </a:t>
            </a:r>
            <a:r>
              <a:rPr lang="sv-SE" sz="1200" dirty="0" err="1" smtClean="0"/>
              <a:t>tilbys</a:t>
            </a:r>
            <a:r>
              <a:rPr lang="sv-SE" sz="1200" dirty="0" smtClean="0"/>
              <a:t>.</a:t>
            </a:r>
          </a:p>
          <a:p>
            <a:endParaRPr lang="sv-SE" sz="1200" dirty="0" smtClean="0"/>
          </a:p>
          <a:p>
            <a:r>
              <a:rPr lang="sv-SE" sz="1200" dirty="0" err="1" smtClean="0"/>
              <a:t>Timekostnader</a:t>
            </a:r>
            <a:r>
              <a:rPr lang="sv-SE" sz="1200" dirty="0" smtClean="0"/>
              <a:t> </a:t>
            </a:r>
            <a:r>
              <a:rPr lang="sv-SE" sz="1200" dirty="0"/>
              <a:t>er </a:t>
            </a:r>
            <a:r>
              <a:rPr lang="sv-SE" sz="1200" dirty="0" err="1"/>
              <a:t>undervisningstimer</a:t>
            </a:r>
            <a:r>
              <a:rPr lang="sv-SE" sz="1200" dirty="0"/>
              <a:t> </a:t>
            </a:r>
            <a:r>
              <a:rPr lang="sv-SE" sz="1200" dirty="0" err="1"/>
              <a:t>ganger</a:t>
            </a:r>
            <a:r>
              <a:rPr lang="sv-SE" sz="1200" dirty="0"/>
              <a:t> faktor, </a:t>
            </a:r>
            <a:r>
              <a:rPr lang="sv-SE" sz="1200" dirty="0" err="1"/>
              <a:t>retting</a:t>
            </a:r>
            <a:r>
              <a:rPr lang="sv-SE" sz="1200" dirty="0"/>
              <a:t> av obligatoriske </a:t>
            </a:r>
            <a:r>
              <a:rPr lang="sv-SE" sz="1200" dirty="0" err="1"/>
              <a:t>oppgaver</a:t>
            </a:r>
            <a:r>
              <a:rPr lang="sv-SE" sz="1200" dirty="0"/>
              <a:t>, </a:t>
            </a:r>
            <a:r>
              <a:rPr lang="sv-SE" sz="1200" dirty="0" err="1"/>
              <a:t>sensur</a:t>
            </a:r>
            <a:r>
              <a:rPr lang="sv-SE" sz="1200" dirty="0"/>
              <a:t> av </a:t>
            </a:r>
            <a:r>
              <a:rPr lang="sv-SE" sz="1200" dirty="0" err="1"/>
              <a:t>eksamen</a:t>
            </a:r>
            <a:r>
              <a:rPr lang="sv-SE" sz="1200" dirty="0"/>
              <a:t> </a:t>
            </a:r>
            <a:r>
              <a:rPr lang="sv-SE" sz="1200" dirty="0" err="1"/>
              <a:t>og</a:t>
            </a:r>
            <a:r>
              <a:rPr lang="sv-SE" sz="1200" dirty="0"/>
              <a:t> </a:t>
            </a:r>
            <a:r>
              <a:rPr lang="sv-SE" sz="1200" dirty="0" err="1"/>
              <a:t>emneansvar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53192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624"/>
            <a:ext cx="9144000" cy="5136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826008"/>
            <a:ext cx="7696200" cy="7223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err="1" smtClean="0"/>
              <a:t>Til</a:t>
            </a:r>
            <a:r>
              <a:rPr lang="en-US" kern="0" dirty="0" smtClean="0"/>
              <a:t> </a:t>
            </a:r>
            <a:r>
              <a:rPr lang="en-US" kern="0" dirty="0" err="1" smtClean="0"/>
              <a:t>sammenligning</a:t>
            </a:r>
            <a:r>
              <a:rPr lang="en-US" kern="0" dirty="0" smtClean="0"/>
              <a:t>: NORINT (1/2)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9596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826008"/>
            <a:ext cx="7696200" cy="7223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defTabSz="914400"/>
            <a:r>
              <a:rPr lang="en-US" kern="0" dirty="0" err="1" smtClean="0"/>
              <a:t>Til</a:t>
            </a:r>
            <a:r>
              <a:rPr lang="en-US" kern="0" dirty="0" smtClean="0"/>
              <a:t> </a:t>
            </a:r>
            <a:r>
              <a:rPr lang="en-US" kern="0" dirty="0" err="1" smtClean="0"/>
              <a:t>sammenligning</a:t>
            </a:r>
            <a:r>
              <a:rPr lang="en-US" kern="0" dirty="0" smtClean="0"/>
              <a:t>: NORINT (2/2)</a:t>
            </a:r>
            <a:endParaRPr lang="en-US" kern="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91" y="1548384"/>
            <a:ext cx="5705217" cy="5017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715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Forskning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ILN i store linjer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20" y="1981200"/>
            <a:ext cx="4748959" cy="464197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7891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75360"/>
            <a:ext cx="8229600" cy="1073332"/>
          </a:xfrm>
        </p:spPr>
        <p:txBody>
          <a:bodyPr>
            <a:normAutofit/>
          </a:bodyPr>
          <a:lstStyle/>
          <a:p>
            <a:r>
              <a:rPr lang="nb-NO" dirty="0" smtClean="0"/>
              <a:t>Forskning </a:t>
            </a:r>
            <a:r>
              <a:rPr lang="nb-NO" smtClean="0"/>
              <a:t>på ILN</a:t>
            </a:r>
            <a:endParaRPr lang="nb-NO" sz="311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5" y="2048692"/>
            <a:ext cx="7081710" cy="46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fremtiden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4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Forslag</a:t>
            </a:r>
            <a:r>
              <a:rPr lang="sv-SE" dirty="0" smtClean="0"/>
              <a:t> </a:t>
            </a:r>
            <a:r>
              <a:rPr lang="sv-SE" dirty="0" err="1" smtClean="0"/>
              <a:t>til</a:t>
            </a:r>
            <a:r>
              <a:rPr lang="sv-SE" dirty="0" smtClean="0"/>
              <a:t> mål for ILN: (1) struktur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90600" y="249936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sv-SE" sz="2000" dirty="0" smtClean="0"/>
              <a:t>fortsätta </a:t>
            </a:r>
            <a:r>
              <a:rPr lang="sv-SE" sz="2000" dirty="0"/>
              <a:t>att slå ihop </a:t>
            </a:r>
            <a:r>
              <a:rPr lang="sv-SE" sz="2000" i="1" dirty="0" err="1"/>
              <a:t>fagområden</a:t>
            </a:r>
            <a:r>
              <a:rPr lang="sv-SE" sz="2000" dirty="0"/>
              <a:t> enligt de linjerna som ILN enats om för att få bättre forskningssynergier och för att effektivisera </a:t>
            </a:r>
            <a:r>
              <a:rPr lang="sv-SE" sz="2000" dirty="0" smtClean="0"/>
              <a:t>undervisningen</a:t>
            </a:r>
          </a:p>
          <a:p>
            <a:pPr marL="285750" lvl="0" indent="-285750">
              <a:buFont typeface="Arial" charset="0"/>
              <a:buChar char="•"/>
            </a:pPr>
            <a:endParaRPr lang="sv-SE" sz="2000" dirty="0"/>
          </a:p>
          <a:p>
            <a:pPr marL="285750" lvl="0" indent="-285750">
              <a:buFont typeface="Arial" charset="0"/>
              <a:buChar char="•"/>
            </a:pPr>
            <a:r>
              <a:rPr lang="sv-SE" sz="2000" dirty="0"/>
              <a:t>upprätta bättre ledning av forskningsgrupper med ett tydligt ansvars- och myndighetsmandat</a:t>
            </a:r>
          </a:p>
          <a:p>
            <a:pPr marL="285750" indent="-285750">
              <a:buFont typeface="Arial" charset="0"/>
              <a:buChar char="•"/>
            </a:pPr>
            <a:endParaRPr lang="sv-SE" sz="2000" dirty="0" smtClean="0"/>
          </a:p>
          <a:p>
            <a:pPr marL="285750" indent="-285750">
              <a:buFont typeface="Arial" charset="0"/>
              <a:buChar char="•"/>
            </a:pPr>
            <a:r>
              <a:rPr lang="sv-SE" sz="2000" dirty="0" smtClean="0"/>
              <a:t>stärka </a:t>
            </a:r>
            <a:r>
              <a:rPr lang="sv-SE" sz="2000" dirty="0"/>
              <a:t>samarbeten mellan de </a:t>
            </a:r>
            <a:r>
              <a:rPr lang="sv-SE" sz="2000" i="1" dirty="0" err="1"/>
              <a:t>fagområden</a:t>
            </a:r>
            <a:r>
              <a:rPr lang="sv-SE" sz="2000" dirty="0"/>
              <a:t> som inte är sammanslagna, både inom ILN </a:t>
            </a:r>
            <a:r>
              <a:rPr lang="sv-SE" sz="2000" dirty="0" smtClean="0"/>
              <a:t>men </a:t>
            </a:r>
            <a:r>
              <a:rPr lang="sv-SE" sz="2000" dirty="0"/>
              <a:t>också mellan ILN och de övriga HF-instituten för att öka tvärvetenskapligheten </a:t>
            </a:r>
            <a:br>
              <a:rPr lang="sv-SE" sz="2000" dirty="0"/>
            </a:br>
            <a:r>
              <a:rPr lang="sv-SE" sz="2000" dirty="0"/>
              <a:t>i forskningen och undervisningen.</a:t>
            </a:r>
          </a:p>
        </p:txBody>
      </p:sp>
    </p:spTree>
    <p:extLst>
      <p:ext uri="{BB962C8B-B14F-4D97-AF65-F5344CB8AC3E}">
        <p14:creationId xmlns:p14="http://schemas.microsoft.com/office/powerpoint/2010/main" val="1565171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Forslag</a:t>
            </a:r>
            <a:r>
              <a:rPr lang="sv-SE" dirty="0" smtClean="0"/>
              <a:t> </a:t>
            </a:r>
            <a:r>
              <a:rPr lang="sv-SE" dirty="0" err="1" smtClean="0"/>
              <a:t>til</a:t>
            </a:r>
            <a:r>
              <a:rPr lang="sv-SE" dirty="0" smtClean="0"/>
              <a:t> mål for ILN: (2) forskning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90600" y="2328672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sv-SE" sz="2000" dirty="0" smtClean="0"/>
              <a:t>öka </a:t>
            </a:r>
            <a:r>
              <a:rPr lang="sv-SE" sz="2000" dirty="0"/>
              <a:t>antalet publikationspoäng och speciellt de på nivå 2, genom att ge de individuella forskarna/forskningsmiljöerna mer belöningsmedel för nivå-2-publikationer, </a:t>
            </a:r>
            <a:r>
              <a:rPr lang="sv-SE" sz="2000" dirty="0" smtClean="0"/>
              <a:t>för </a:t>
            </a:r>
            <a:r>
              <a:rPr lang="sv-SE" sz="2000" dirty="0"/>
              <a:t>att säkra jämn publiceringstakt på </a:t>
            </a:r>
            <a:r>
              <a:rPr lang="sv-SE" sz="2000" dirty="0" smtClean="0"/>
              <a:t>ILN</a:t>
            </a:r>
          </a:p>
          <a:p>
            <a:pPr marL="285750" lvl="0" indent="-285750">
              <a:buFont typeface="Arial" charset="0"/>
              <a:buChar char="•"/>
            </a:pPr>
            <a:endParaRPr lang="sv-SE" sz="2000" dirty="0"/>
          </a:p>
          <a:p>
            <a:pPr marL="285750" lvl="0" indent="-285750">
              <a:buFont typeface="Arial" charset="0"/>
              <a:buChar char="•"/>
            </a:pPr>
            <a:r>
              <a:rPr lang="sv-SE" sz="2000" dirty="0" smtClean="0"/>
              <a:t>identifiera </a:t>
            </a:r>
            <a:r>
              <a:rPr lang="sv-SE" sz="2000" dirty="0"/>
              <a:t>miljöerna och forskarna som kan hämta in externa pengar och ge dessa administrativt stöd för att säkra framtida tillskott av externa medel, särskilt EU-medel </a:t>
            </a:r>
            <a:r>
              <a:rPr lang="sv-SE" sz="2000" dirty="0" smtClean="0"/>
              <a:t>(</a:t>
            </a:r>
            <a:r>
              <a:rPr lang="sv-SE" sz="2000" dirty="0"/>
              <a:t>och ev. ge belöningsmedel för inhämtad extern </a:t>
            </a:r>
            <a:r>
              <a:rPr lang="sv-SE" sz="2000" dirty="0" smtClean="0"/>
              <a:t>finansiering)</a:t>
            </a:r>
            <a:endParaRPr lang="sv-SE" sz="2000" dirty="0"/>
          </a:p>
          <a:p>
            <a:pPr marL="285750" lvl="0" indent="-285750">
              <a:buFont typeface="Arial" charset="0"/>
              <a:buChar char="•"/>
            </a:pPr>
            <a:endParaRPr lang="sv-SE" sz="2000" dirty="0" smtClean="0"/>
          </a:p>
          <a:p>
            <a:pPr marL="285750" lvl="0" indent="-285750">
              <a:buFont typeface="Arial" charset="0"/>
              <a:buChar char="•"/>
            </a:pPr>
            <a:r>
              <a:rPr lang="sv-SE" sz="2000" dirty="0" smtClean="0"/>
              <a:t>följa upp forskningsinsatsen hos de enskilda medarbetarna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83144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824216" cy="1143000"/>
          </a:xfrm>
        </p:spPr>
        <p:txBody>
          <a:bodyPr/>
          <a:lstStyle/>
          <a:p>
            <a:r>
              <a:rPr lang="sv-SE" dirty="0" err="1" smtClean="0"/>
              <a:t>Forslag</a:t>
            </a:r>
            <a:r>
              <a:rPr lang="sv-SE" dirty="0" smtClean="0"/>
              <a:t> </a:t>
            </a:r>
            <a:r>
              <a:rPr lang="sv-SE" dirty="0" err="1" smtClean="0"/>
              <a:t>til</a:t>
            </a:r>
            <a:r>
              <a:rPr lang="sv-SE" dirty="0" smtClean="0"/>
              <a:t> mål for ILN: (3) undervisning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90600" y="207264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sv-SE" sz="2000" dirty="0"/>
              <a:t>ge studenterna (på utvalda kurser) mer undervisning och bättre uppföljning </a:t>
            </a:r>
            <a:r>
              <a:rPr lang="sv-SE" sz="2000" dirty="0" smtClean="0"/>
              <a:t>för </a:t>
            </a:r>
            <a:r>
              <a:rPr lang="sv-SE" sz="2000" dirty="0"/>
              <a:t>att öka genomströmningen</a:t>
            </a:r>
          </a:p>
          <a:p>
            <a:pPr marL="342900" lvl="0" indent="-342900">
              <a:buFont typeface="Arial" charset="0"/>
              <a:buChar char="•"/>
            </a:pPr>
            <a:endParaRPr lang="sv-SE" sz="2000" dirty="0" smtClean="0"/>
          </a:p>
          <a:p>
            <a:pPr marL="342900" lvl="0" indent="-342900">
              <a:buFont typeface="Arial" charset="0"/>
              <a:buChar char="•"/>
            </a:pPr>
            <a:r>
              <a:rPr lang="sv-SE" sz="2000" dirty="0" smtClean="0"/>
              <a:t>utveckla </a:t>
            </a:r>
            <a:r>
              <a:rPr lang="sv-SE" sz="2000" dirty="0"/>
              <a:t>nya, attraktiva kurser för att öka tillströmningen</a:t>
            </a:r>
          </a:p>
          <a:p>
            <a:pPr marL="342900" lvl="0" indent="-342900">
              <a:buFont typeface="Arial" charset="0"/>
              <a:buChar char="•"/>
            </a:pPr>
            <a:endParaRPr lang="sv-SE" sz="2000" dirty="0" smtClean="0"/>
          </a:p>
          <a:p>
            <a:pPr marL="342900" lvl="0" indent="-342900">
              <a:buFont typeface="Arial" charset="0"/>
              <a:buChar char="•"/>
            </a:pPr>
            <a:r>
              <a:rPr lang="sv-SE" sz="2000" dirty="0" smtClean="0"/>
              <a:t>följa </a:t>
            </a:r>
            <a:r>
              <a:rPr lang="sv-SE" sz="2000" dirty="0"/>
              <a:t>upp kurser som har mycket få studenter och/eller är resurskrävande</a:t>
            </a:r>
          </a:p>
          <a:p>
            <a:pPr marL="342900" lvl="0" indent="-342900">
              <a:buFont typeface="Arial" charset="0"/>
              <a:buChar char="•"/>
            </a:pPr>
            <a:endParaRPr lang="sv-SE" sz="2000" dirty="0" smtClean="0"/>
          </a:p>
          <a:p>
            <a:pPr marL="342900" lvl="0" indent="-342900">
              <a:buFont typeface="Arial" charset="0"/>
              <a:buChar char="•"/>
            </a:pPr>
            <a:r>
              <a:rPr lang="sv-SE" sz="2000" dirty="0" smtClean="0"/>
              <a:t>utveckla </a:t>
            </a:r>
            <a:r>
              <a:rPr lang="sv-SE" sz="2000" dirty="0"/>
              <a:t>gemensamma kurser där det låter sig göras (genom att följa miljösammanslagningar) för att effektivisera undervisningen</a:t>
            </a:r>
          </a:p>
          <a:p>
            <a:pPr marL="342900" lvl="0" indent="-342900">
              <a:buFont typeface="Arial" charset="0"/>
              <a:buChar char="•"/>
            </a:pPr>
            <a:endParaRPr lang="sv-SE" sz="2000" dirty="0" smtClean="0"/>
          </a:p>
          <a:p>
            <a:pPr marL="342900" lvl="0" indent="-342900">
              <a:buFont typeface="Arial" charset="0"/>
              <a:buChar char="•"/>
            </a:pPr>
            <a:r>
              <a:rPr lang="sv-SE" sz="2000" dirty="0" smtClean="0"/>
              <a:t>utveckla </a:t>
            </a:r>
            <a:r>
              <a:rPr lang="sv-SE" sz="2000" dirty="0"/>
              <a:t>utbytesavtal med beprövade utländska universitet för att öka internationaliseringen och </a:t>
            </a:r>
            <a:r>
              <a:rPr lang="sv-SE" sz="2000" dirty="0" smtClean="0"/>
              <a:t>studieattraktiviteten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5834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MultiLing</a:t>
            </a:r>
            <a:r>
              <a:rPr lang="sv-SE" dirty="0" smtClean="0"/>
              <a:t> </a:t>
            </a:r>
            <a:r>
              <a:rPr lang="mr-IN" dirty="0" smtClean="0"/>
              <a:t>–</a:t>
            </a:r>
            <a:r>
              <a:rPr lang="sv-SE" dirty="0" smtClean="0"/>
              <a:t> </a:t>
            </a:r>
            <a:r>
              <a:rPr lang="sv-SE" dirty="0" err="1" smtClean="0"/>
              <a:t>Senter</a:t>
            </a:r>
            <a:r>
              <a:rPr lang="sv-SE" dirty="0" smtClean="0"/>
              <a:t> for </a:t>
            </a:r>
            <a:r>
              <a:rPr lang="sv-SE" dirty="0" err="1" smtClean="0"/>
              <a:t>fremragende</a:t>
            </a:r>
            <a:r>
              <a:rPr lang="sv-SE" dirty="0" smtClean="0"/>
              <a:t> forskning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0600" y="1981200"/>
            <a:ext cx="6678168" cy="4114800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 err="1" smtClean="0"/>
              <a:t>Senterets</a:t>
            </a:r>
            <a:r>
              <a:rPr lang="sv-SE" sz="2400" dirty="0" smtClean="0"/>
              <a:t> </a:t>
            </a:r>
            <a:r>
              <a:rPr lang="sv-SE" sz="2400" dirty="0" err="1"/>
              <a:t>visjon</a:t>
            </a:r>
            <a:r>
              <a:rPr lang="sv-SE" sz="2400" dirty="0"/>
              <a:t> er å bidra med </a:t>
            </a:r>
            <a:r>
              <a:rPr lang="sv-SE" sz="2400" dirty="0" err="1"/>
              <a:t>kunnskap</a:t>
            </a:r>
            <a:r>
              <a:rPr lang="sv-SE" sz="2400" dirty="0"/>
              <a:t> om </a:t>
            </a:r>
            <a:r>
              <a:rPr lang="sv-SE" sz="2400" dirty="0" err="1"/>
              <a:t>muligheter</a:t>
            </a:r>
            <a:r>
              <a:rPr lang="sv-SE" sz="2400" dirty="0"/>
              <a:t> </a:t>
            </a:r>
            <a:r>
              <a:rPr lang="sv-SE" sz="2400" dirty="0" err="1"/>
              <a:t>og</a:t>
            </a:r>
            <a:r>
              <a:rPr lang="sv-SE" sz="2400" dirty="0"/>
              <a:t> </a:t>
            </a:r>
            <a:r>
              <a:rPr lang="sv-SE" sz="2400" dirty="0" err="1"/>
              <a:t>utfordringer</a:t>
            </a:r>
            <a:r>
              <a:rPr lang="sv-SE" sz="2400" dirty="0"/>
              <a:t> ved </a:t>
            </a:r>
            <a:r>
              <a:rPr lang="sv-SE" sz="2400" dirty="0" err="1"/>
              <a:t>flerspråklighet</a:t>
            </a:r>
            <a:r>
              <a:rPr lang="sv-SE" sz="2400" dirty="0"/>
              <a:t> slik at </a:t>
            </a:r>
            <a:r>
              <a:rPr lang="sv-SE" sz="2400" dirty="0" err="1"/>
              <a:t>samfunnet</a:t>
            </a:r>
            <a:r>
              <a:rPr lang="sv-SE" sz="2400" dirty="0"/>
              <a:t> effektivt kan </a:t>
            </a:r>
            <a:r>
              <a:rPr lang="sv-SE" sz="2400" dirty="0" err="1"/>
              <a:t>forvalte</a:t>
            </a:r>
            <a:r>
              <a:rPr lang="sv-SE" sz="2400" dirty="0"/>
              <a:t> språklig </a:t>
            </a:r>
            <a:r>
              <a:rPr lang="sv-SE" sz="2400" dirty="0" err="1"/>
              <a:t>mangfold</a:t>
            </a:r>
            <a:r>
              <a:rPr lang="sv-SE" sz="2400" dirty="0"/>
              <a:t> </a:t>
            </a:r>
            <a:r>
              <a:rPr lang="sv-SE" sz="2400" dirty="0" err="1"/>
              <a:t>og</a:t>
            </a:r>
            <a:r>
              <a:rPr lang="sv-SE" sz="2400" dirty="0"/>
              <a:t> at individer kan få </a:t>
            </a:r>
            <a:r>
              <a:rPr lang="sv-SE" sz="2400" dirty="0" err="1"/>
              <a:t>utvidet</a:t>
            </a:r>
            <a:r>
              <a:rPr lang="sv-SE" sz="2400" dirty="0"/>
              <a:t> sitt kommunikative handlingsrom.</a:t>
            </a:r>
          </a:p>
        </p:txBody>
      </p:sp>
    </p:spTree>
    <p:extLst>
      <p:ext uri="{BB962C8B-B14F-4D97-AF65-F5344CB8AC3E}">
        <p14:creationId xmlns:p14="http://schemas.microsoft.com/office/powerpoint/2010/main" val="32905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MultiLings</a:t>
            </a:r>
            <a:r>
              <a:rPr lang="sv-SE" dirty="0"/>
              <a:t> </a:t>
            </a:r>
            <a:r>
              <a:rPr lang="sv-SE" dirty="0" err="1" smtClean="0"/>
              <a:t>temaer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u="sng" dirty="0" smtClean="0">
                <a:hlinkClick r:id="rId2"/>
              </a:rPr>
              <a:t>Flerspråklig </a:t>
            </a:r>
            <a:r>
              <a:rPr lang="sv-SE" sz="2000" u="sng" dirty="0">
                <a:hlinkClick r:id="rId2"/>
              </a:rPr>
              <a:t>kompetanse i et livsløpsperspektiv</a:t>
            </a:r>
            <a:r>
              <a:rPr lang="sv-SE" sz="2000" dirty="0"/>
              <a:t>, dvs </a:t>
            </a:r>
            <a:r>
              <a:rPr lang="sv-SE" sz="2000" dirty="0" err="1"/>
              <a:t>hvordan</a:t>
            </a:r>
            <a:r>
              <a:rPr lang="sv-SE" sz="2000" dirty="0"/>
              <a:t> </a:t>
            </a:r>
            <a:r>
              <a:rPr lang="sv-SE" sz="2000" dirty="0" err="1"/>
              <a:t>flerspråklige</a:t>
            </a:r>
            <a:r>
              <a:rPr lang="sv-SE" sz="2000" dirty="0"/>
              <a:t> barn, unge </a:t>
            </a:r>
            <a:r>
              <a:rPr lang="sv-SE" sz="2000" dirty="0" err="1"/>
              <a:t>og</a:t>
            </a:r>
            <a:r>
              <a:rPr lang="sv-SE" sz="2000" dirty="0"/>
              <a:t> </a:t>
            </a:r>
            <a:r>
              <a:rPr lang="sv-SE" sz="2000" dirty="0" err="1"/>
              <a:t>voksne</a:t>
            </a:r>
            <a:r>
              <a:rPr lang="sv-SE" sz="2000" dirty="0"/>
              <a:t> </a:t>
            </a:r>
            <a:r>
              <a:rPr lang="sv-SE" sz="2000" dirty="0" err="1"/>
              <a:t>tilegner</a:t>
            </a:r>
            <a:r>
              <a:rPr lang="sv-SE" sz="2000" dirty="0"/>
              <a:t> seg de </a:t>
            </a:r>
            <a:r>
              <a:rPr lang="sv-SE" sz="2000" dirty="0" err="1"/>
              <a:t>språkene</a:t>
            </a:r>
            <a:r>
              <a:rPr lang="sv-SE" sz="2000" dirty="0"/>
              <a:t> de kan med et fokus på </a:t>
            </a:r>
            <a:r>
              <a:rPr lang="sv-SE" sz="2000" dirty="0" err="1"/>
              <a:t>hvordan</a:t>
            </a:r>
            <a:r>
              <a:rPr lang="sv-SE" sz="2000" dirty="0"/>
              <a:t> </a:t>
            </a:r>
            <a:r>
              <a:rPr lang="sv-SE" sz="2000" dirty="0" err="1"/>
              <a:t>flerspråklig</a:t>
            </a:r>
            <a:r>
              <a:rPr lang="sv-SE" sz="2000" dirty="0"/>
              <a:t> </a:t>
            </a:r>
            <a:r>
              <a:rPr lang="sv-SE" sz="2000" dirty="0" err="1"/>
              <a:t>kompetanse</a:t>
            </a:r>
            <a:r>
              <a:rPr lang="sv-SE" sz="2000" dirty="0"/>
              <a:t> </a:t>
            </a:r>
            <a:r>
              <a:rPr lang="sv-SE" sz="2000" dirty="0" err="1"/>
              <a:t>endrer</a:t>
            </a:r>
            <a:r>
              <a:rPr lang="sv-SE" sz="2000" dirty="0"/>
              <a:t> seg </a:t>
            </a:r>
            <a:r>
              <a:rPr lang="sv-SE" sz="2000" dirty="0" err="1"/>
              <a:t>gjennom</a:t>
            </a:r>
            <a:r>
              <a:rPr lang="sv-SE" sz="2000" dirty="0"/>
              <a:t> livet</a:t>
            </a:r>
            <a:r>
              <a:rPr lang="sv-SE" sz="2000" dirty="0" smtClean="0"/>
              <a:t>.</a:t>
            </a:r>
          </a:p>
          <a:p>
            <a:endParaRPr lang="sv-SE" sz="2000" dirty="0"/>
          </a:p>
          <a:p>
            <a:r>
              <a:rPr lang="sv-SE" sz="2000" u="sng" dirty="0">
                <a:hlinkClick r:id="rId3"/>
              </a:rPr>
              <a:t>Flerspråklig praksis og språkvalg i et livsløpsperspektiv</a:t>
            </a:r>
            <a:r>
              <a:rPr lang="sv-SE" sz="2000" dirty="0"/>
              <a:t>, dvs </a:t>
            </a:r>
            <a:r>
              <a:rPr lang="sv-SE" sz="2000" dirty="0" err="1"/>
              <a:t>hvordan</a:t>
            </a:r>
            <a:r>
              <a:rPr lang="sv-SE" sz="2000" dirty="0"/>
              <a:t> </a:t>
            </a:r>
            <a:r>
              <a:rPr lang="sv-SE" sz="2000" dirty="0" err="1"/>
              <a:t>flerspråklige</a:t>
            </a:r>
            <a:r>
              <a:rPr lang="sv-SE" sz="2000" dirty="0"/>
              <a:t> barn, unge </a:t>
            </a:r>
            <a:r>
              <a:rPr lang="sv-SE" sz="2000" dirty="0" err="1"/>
              <a:t>og</a:t>
            </a:r>
            <a:r>
              <a:rPr lang="sv-SE" sz="2000" dirty="0"/>
              <a:t> </a:t>
            </a:r>
            <a:r>
              <a:rPr lang="sv-SE" sz="2000" dirty="0" err="1"/>
              <a:t>voksne</a:t>
            </a:r>
            <a:r>
              <a:rPr lang="sv-SE" sz="2000" dirty="0"/>
              <a:t> </a:t>
            </a:r>
            <a:r>
              <a:rPr lang="sv-SE" sz="2000" dirty="0" err="1"/>
              <a:t>bruker</a:t>
            </a:r>
            <a:r>
              <a:rPr lang="sv-SE" sz="2000" dirty="0"/>
              <a:t> de </a:t>
            </a:r>
            <a:r>
              <a:rPr lang="sv-SE" sz="2000" dirty="0" err="1"/>
              <a:t>språkene</a:t>
            </a:r>
            <a:r>
              <a:rPr lang="sv-SE" sz="2000" dirty="0"/>
              <a:t> de kan med et fokus på </a:t>
            </a:r>
            <a:r>
              <a:rPr lang="sv-SE" sz="2000" dirty="0" err="1"/>
              <a:t>hvordan</a:t>
            </a:r>
            <a:r>
              <a:rPr lang="sv-SE" sz="2000" dirty="0"/>
              <a:t> </a:t>
            </a:r>
            <a:r>
              <a:rPr lang="sv-SE" sz="2000" dirty="0" err="1"/>
              <a:t>flerspråklig</a:t>
            </a:r>
            <a:r>
              <a:rPr lang="sv-SE" sz="2000" dirty="0"/>
              <a:t> bruk </a:t>
            </a:r>
            <a:r>
              <a:rPr lang="sv-SE" sz="2000" dirty="0" err="1"/>
              <a:t>endrer</a:t>
            </a:r>
            <a:r>
              <a:rPr lang="sv-SE" sz="2000" dirty="0"/>
              <a:t> seg </a:t>
            </a:r>
            <a:r>
              <a:rPr lang="sv-SE" sz="2000" dirty="0" err="1"/>
              <a:t>gjennom</a:t>
            </a:r>
            <a:r>
              <a:rPr lang="sv-SE" sz="2000" dirty="0"/>
              <a:t> livet.</a:t>
            </a:r>
          </a:p>
          <a:p>
            <a:endParaRPr lang="sv-SE" sz="2000" u="sng" dirty="0" smtClean="0">
              <a:hlinkClick r:id="rId4"/>
            </a:endParaRPr>
          </a:p>
          <a:p>
            <a:r>
              <a:rPr lang="sv-SE" sz="2000" u="sng" dirty="0" smtClean="0">
                <a:hlinkClick r:id="rId4"/>
              </a:rPr>
              <a:t>Forvaltning </a:t>
            </a:r>
            <a:r>
              <a:rPr lang="sv-SE" sz="2000" u="sng" dirty="0">
                <a:hlinkClick r:id="rId4"/>
              </a:rPr>
              <a:t>av flerspråklighet i et livsløpsperspektiv</a:t>
            </a:r>
            <a:r>
              <a:rPr lang="sv-SE" sz="2000" dirty="0"/>
              <a:t>, både på et </a:t>
            </a:r>
            <a:r>
              <a:rPr lang="sv-SE" sz="2000" dirty="0" err="1"/>
              <a:t>individuelt</a:t>
            </a:r>
            <a:r>
              <a:rPr lang="sv-SE" sz="2000" dirty="0"/>
              <a:t> nivå </a:t>
            </a:r>
            <a:r>
              <a:rPr lang="sv-SE" sz="2000" dirty="0" err="1"/>
              <a:t>og</a:t>
            </a:r>
            <a:r>
              <a:rPr lang="sv-SE" sz="2000" dirty="0"/>
              <a:t> på et </a:t>
            </a:r>
            <a:r>
              <a:rPr lang="sv-SE" sz="2000" dirty="0" err="1"/>
              <a:t>gruppenivå</a:t>
            </a:r>
            <a:r>
              <a:rPr lang="sv-SE" sz="2000" dirty="0"/>
              <a:t>, dvs </a:t>
            </a:r>
            <a:r>
              <a:rPr lang="sv-SE" sz="2000" dirty="0" err="1"/>
              <a:t>hvordan</a:t>
            </a:r>
            <a:r>
              <a:rPr lang="sv-SE" sz="2000" dirty="0"/>
              <a:t> </a:t>
            </a:r>
            <a:r>
              <a:rPr lang="sv-SE" sz="2000" dirty="0" err="1"/>
              <a:t>sosiale</a:t>
            </a:r>
            <a:r>
              <a:rPr lang="sv-SE" sz="2000" dirty="0"/>
              <a:t> </a:t>
            </a:r>
            <a:r>
              <a:rPr lang="sv-SE" sz="2000" dirty="0" err="1"/>
              <a:t>og</a:t>
            </a:r>
            <a:r>
              <a:rPr lang="sv-SE" sz="2000" dirty="0"/>
              <a:t> politiske </a:t>
            </a:r>
            <a:r>
              <a:rPr lang="sv-SE" sz="2000" dirty="0" err="1"/>
              <a:t>maktforhold</a:t>
            </a:r>
            <a:r>
              <a:rPr lang="sv-SE" sz="2000" dirty="0"/>
              <a:t> </a:t>
            </a:r>
            <a:r>
              <a:rPr lang="sv-SE" sz="2000" dirty="0" err="1"/>
              <a:t>påvirker</a:t>
            </a:r>
            <a:r>
              <a:rPr lang="sv-SE" sz="2000" dirty="0"/>
              <a:t> </a:t>
            </a:r>
            <a:r>
              <a:rPr lang="sv-SE" sz="2000" dirty="0" err="1"/>
              <a:t>flerspråklig</a:t>
            </a:r>
            <a:r>
              <a:rPr lang="sv-SE" sz="2000" dirty="0"/>
              <a:t> </a:t>
            </a:r>
            <a:r>
              <a:rPr lang="sv-SE" sz="2000" dirty="0" err="1"/>
              <a:t>tilegnelse</a:t>
            </a:r>
            <a:r>
              <a:rPr lang="sv-SE" sz="2000" dirty="0"/>
              <a:t> </a:t>
            </a:r>
            <a:r>
              <a:rPr lang="sv-SE" sz="2000" dirty="0" err="1"/>
              <a:t>og</a:t>
            </a:r>
            <a:r>
              <a:rPr lang="sv-SE" sz="2000" dirty="0"/>
              <a:t> bruk.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7214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2064" y="838200"/>
            <a:ext cx="8290560" cy="1143000"/>
          </a:xfrm>
        </p:spPr>
        <p:txBody>
          <a:bodyPr/>
          <a:lstStyle/>
          <a:p>
            <a:r>
              <a:rPr lang="sv-SE" dirty="0" err="1"/>
              <a:t>Instituttets</a:t>
            </a:r>
            <a:r>
              <a:rPr lang="sv-SE" dirty="0"/>
              <a:t> strategiske plan 2010 </a:t>
            </a:r>
            <a:r>
              <a:rPr lang="mr-IN" dirty="0" smtClean="0"/>
              <a:t>–</a:t>
            </a:r>
            <a:r>
              <a:rPr lang="sv-SE" dirty="0" smtClean="0"/>
              <a:t> 2020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2064" y="1981200"/>
            <a:ext cx="8174736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1800" dirty="0" smtClean="0"/>
              <a:t>ILN </a:t>
            </a:r>
            <a:r>
              <a:rPr lang="sv-SE" sz="1800" dirty="0"/>
              <a:t>skal </a:t>
            </a:r>
            <a:r>
              <a:rPr lang="sv-SE" sz="1800" dirty="0" err="1"/>
              <a:t>auke</a:t>
            </a:r>
            <a:r>
              <a:rPr lang="sv-SE" sz="1800" dirty="0"/>
              <a:t> </a:t>
            </a:r>
            <a:r>
              <a:rPr lang="sv-SE" sz="1800" dirty="0" err="1"/>
              <a:t>deltakinga</a:t>
            </a:r>
            <a:r>
              <a:rPr lang="sv-SE" sz="1800" dirty="0"/>
              <a:t>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dermed</a:t>
            </a:r>
            <a:r>
              <a:rPr lang="sv-SE" sz="1800" dirty="0"/>
              <a:t> </a:t>
            </a:r>
            <a:r>
              <a:rPr lang="sv-SE" sz="1800" dirty="0" err="1"/>
              <a:t>gjennomslagskrafta</a:t>
            </a:r>
            <a:r>
              <a:rPr lang="sv-SE" sz="1800" dirty="0"/>
              <a:t> på det nordiske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internasjonale</a:t>
            </a:r>
            <a:r>
              <a:rPr lang="sv-SE" sz="1800" dirty="0"/>
              <a:t> </a:t>
            </a:r>
            <a:r>
              <a:rPr lang="sv-SE" sz="1800" dirty="0" err="1"/>
              <a:t>forskingsområdet</a:t>
            </a:r>
            <a:r>
              <a:rPr lang="sv-SE" sz="1800" dirty="0"/>
              <a:t>,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oppretthalde</a:t>
            </a:r>
            <a:r>
              <a:rPr lang="sv-SE" sz="1800" dirty="0"/>
              <a:t>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styrkje</a:t>
            </a:r>
            <a:r>
              <a:rPr lang="sv-SE" sz="1800" dirty="0"/>
              <a:t> </a:t>
            </a:r>
            <a:r>
              <a:rPr lang="sv-SE" sz="1800" dirty="0" err="1"/>
              <a:t>posisjonen</a:t>
            </a:r>
            <a:r>
              <a:rPr lang="sv-SE" sz="1800" dirty="0"/>
              <a:t> som </a:t>
            </a:r>
            <a:r>
              <a:rPr lang="sv-SE" sz="1800" dirty="0" err="1"/>
              <a:t>eit</a:t>
            </a:r>
            <a:r>
              <a:rPr lang="sv-SE" sz="1800" dirty="0"/>
              <a:t> av </a:t>
            </a:r>
            <a:r>
              <a:rPr lang="sv-SE" sz="1800" dirty="0" err="1"/>
              <a:t>dei</a:t>
            </a:r>
            <a:r>
              <a:rPr lang="sv-SE" sz="1800" dirty="0"/>
              <a:t> </a:t>
            </a:r>
            <a:r>
              <a:rPr lang="sv-SE" sz="1800" dirty="0" err="1"/>
              <a:t>leiande</a:t>
            </a:r>
            <a:r>
              <a:rPr lang="sv-SE" sz="1800" dirty="0"/>
              <a:t> </a:t>
            </a:r>
            <a:r>
              <a:rPr lang="sv-SE" sz="1800" dirty="0" err="1"/>
              <a:t>forskings-miljøa</a:t>
            </a:r>
            <a:r>
              <a:rPr lang="sv-SE" sz="1800" dirty="0"/>
              <a:t> i Norden på </a:t>
            </a:r>
            <a:r>
              <a:rPr lang="sv-SE" sz="1800" dirty="0" err="1"/>
              <a:t>sine</a:t>
            </a:r>
            <a:r>
              <a:rPr lang="sv-SE" sz="1800" dirty="0"/>
              <a:t> </a:t>
            </a:r>
            <a:r>
              <a:rPr lang="sv-SE" sz="1800" dirty="0" err="1"/>
              <a:t>fagfelt</a:t>
            </a:r>
            <a:r>
              <a:rPr lang="sv-SE" sz="1800" dirty="0"/>
              <a:t>. For å </a:t>
            </a:r>
            <a:r>
              <a:rPr lang="sv-SE" sz="1800" dirty="0" err="1"/>
              <a:t>oppnå</a:t>
            </a:r>
            <a:r>
              <a:rPr lang="sv-SE" sz="1800" dirty="0"/>
              <a:t> </a:t>
            </a:r>
            <a:r>
              <a:rPr lang="sv-SE" sz="1800" dirty="0" err="1"/>
              <a:t>dette</a:t>
            </a:r>
            <a:r>
              <a:rPr lang="sv-SE" sz="1800" dirty="0"/>
              <a:t> vil ILN </a:t>
            </a:r>
            <a:r>
              <a:rPr lang="sv-SE" sz="1800" dirty="0" err="1"/>
              <a:t>setje</a:t>
            </a:r>
            <a:r>
              <a:rPr lang="sv-SE" sz="1800" dirty="0"/>
              <a:t> realistiske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ambisiøse</a:t>
            </a:r>
            <a:r>
              <a:rPr lang="sv-SE" sz="1800" dirty="0"/>
              <a:t> mål for samla </a:t>
            </a:r>
            <a:r>
              <a:rPr lang="sv-SE" sz="1800" dirty="0" err="1"/>
              <a:t>forskingspublisering</a:t>
            </a:r>
            <a:r>
              <a:rPr lang="sv-SE" sz="1800" dirty="0"/>
              <a:t>,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setje</a:t>
            </a:r>
            <a:r>
              <a:rPr lang="sv-SE" sz="1800" dirty="0"/>
              <a:t> i </a:t>
            </a:r>
            <a:r>
              <a:rPr lang="sv-SE" sz="1800" dirty="0" err="1"/>
              <a:t>gang</a:t>
            </a:r>
            <a:r>
              <a:rPr lang="sv-SE" sz="1800" dirty="0"/>
              <a:t> </a:t>
            </a:r>
            <a:r>
              <a:rPr lang="sv-SE" sz="1800" dirty="0" err="1"/>
              <a:t>tiltak</a:t>
            </a:r>
            <a:r>
              <a:rPr lang="sv-SE" sz="1800" dirty="0"/>
              <a:t> som </a:t>
            </a:r>
            <a:r>
              <a:rPr lang="sv-SE" sz="1800" dirty="0" err="1"/>
              <a:t>gjer</a:t>
            </a:r>
            <a:r>
              <a:rPr lang="sv-SE" sz="1800" dirty="0"/>
              <a:t> </a:t>
            </a:r>
            <a:r>
              <a:rPr lang="sv-SE" sz="1800" dirty="0" err="1"/>
              <a:t>forskarane</a:t>
            </a:r>
            <a:r>
              <a:rPr lang="sv-SE" sz="1800" dirty="0"/>
              <a:t>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forskargruppene</a:t>
            </a:r>
            <a:r>
              <a:rPr lang="sv-SE" sz="1800" dirty="0"/>
              <a:t> </a:t>
            </a:r>
            <a:r>
              <a:rPr lang="sv-SE" sz="1800" dirty="0" err="1"/>
              <a:t>våre</a:t>
            </a:r>
            <a:r>
              <a:rPr lang="sv-SE" sz="1800" dirty="0"/>
              <a:t> </a:t>
            </a:r>
            <a:r>
              <a:rPr lang="sv-SE" sz="1800" dirty="0" err="1"/>
              <a:t>etterspurde</a:t>
            </a:r>
            <a:r>
              <a:rPr lang="sv-SE" sz="1800" dirty="0"/>
              <a:t> som europeiske </a:t>
            </a:r>
            <a:r>
              <a:rPr lang="sv-SE" sz="1800" dirty="0" err="1"/>
              <a:t>og</a:t>
            </a:r>
            <a:r>
              <a:rPr lang="sv-SE" sz="1800" dirty="0"/>
              <a:t> </a:t>
            </a:r>
            <a:r>
              <a:rPr lang="sv-SE" sz="1800" dirty="0" err="1"/>
              <a:t>internasjonale</a:t>
            </a:r>
            <a:r>
              <a:rPr lang="sv-SE" sz="1800" dirty="0"/>
              <a:t> </a:t>
            </a:r>
            <a:r>
              <a:rPr lang="sv-SE" sz="1800" dirty="0" err="1"/>
              <a:t>samarbeidspartnarar</a:t>
            </a:r>
            <a:r>
              <a:rPr lang="sv-SE" sz="1800" dirty="0"/>
              <a:t>. Det er </a:t>
            </a:r>
            <a:r>
              <a:rPr lang="sv-SE" sz="1800" dirty="0" err="1"/>
              <a:t>eit</a:t>
            </a:r>
            <a:r>
              <a:rPr lang="sv-SE" sz="1800" dirty="0"/>
              <a:t> </a:t>
            </a:r>
            <a:r>
              <a:rPr lang="sv-SE" sz="1800" dirty="0" err="1"/>
              <a:t>sentralt</a:t>
            </a:r>
            <a:r>
              <a:rPr lang="sv-SE" sz="1800" dirty="0"/>
              <a:t> ansvar for ILN, som for </a:t>
            </a:r>
            <a:r>
              <a:rPr lang="sv-SE" sz="1800" dirty="0" err="1"/>
              <a:t>universiteta</a:t>
            </a:r>
            <a:r>
              <a:rPr lang="sv-SE" sz="1800" dirty="0"/>
              <a:t> </a:t>
            </a:r>
            <a:r>
              <a:rPr lang="sv-SE" sz="1800" dirty="0" err="1"/>
              <a:t>generelt</a:t>
            </a:r>
            <a:r>
              <a:rPr lang="sv-SE" sz="1800" dirty="0"/>
              <a:t>, å </a:t>
            </a:r>
            <a:r>
              <a:rPr lang="sv-SE" sz="1800" dirty="0" err="1"/>
              <a:t>medverke</a:t>
            </a:r>
            <a:r>
              <a:rPr lang="sv-SE" sz="1800" dirty="0"/>
              <a:t> </a:t>
            </a:r>
            <a:r>
              <a:rPr lang="sv-SE" sz="1800" dirty="0" err="1"/>
              <a:t>til</a:t>
            </a:r>
            <a:r>
              <a:rPr lang="sv-SE" sz="1800" dirty="0"/>
              <a:t> å </a:t>
            </a:r>
            <a:r>
              <a:rPr lang="sv-SE" sz="1800" dirty="0" err="1"/>
              <a:t>utvikle</a:t>
            </a:r>
            <a:r>
              <a:rPr lang="sv-SE" sz="1800" dirty="0"/>
              <a:t> </a:t>
            </a:r>
            <a:r>
              <a:rPr lang="sv-SE" sz="1800" dirty="0" err="1"/>
              <a:t>fagterminologi</a:t>
            </a:r>
            <a:r>
              <a:rPr lang="sv-SE" sz="1800" dirty="0"/>
              <a:t> på norsk (bokmål </a:t>
            </a:r>
            <a:r>
              <a:rPr lang="sv-SE" sz="1800" dirty="0" err="1"/>
              <a:t>og</a:t>
            </a:r>
            <a:r>
              <a:rPr lang="sv-SE" sz="1800" dirty="0"/>
              <a:t> nynorsk). ILN vil </a:t>
            </a:r>
            <a:r>
              <a:rPr lang="sv-SE" sz="1800" dirty="0" err="1"/>
              <a:t>oppmuntre</a:t>
            </a:r>
            <a:r>
              <a:rPr lang="sv-SE" sz="1800" dirty="0"/>
              <a:t> </a:t>
            </a:r>
            <a:r>
              <a:rPr lang="sv-SE" sz="1800" dirty="0" err="1"/>
              <a:t>til</a:t>
            </a:r>
            <a:r>
              <a:rPr lang="sv-SE" sz="1800" dirty="0"/>
              <a:t> parallellspråkleg </a:t>
            </a:r>
            <a:r>
              <a:rPr lang="sv-SE" sz="1800" dirty="0" err="1"/>
              <a:t>publisering</a:t>
            </a:r>
            <a:r>
              <a:rPr lang="sv-SE" sz="1800" dirty="0"/>
              <a:t>, på norsk (skandinavisk) </a:t>
            </a:r>
            <a:r>
              <a:rPr lang="sv-SE" sz="1800" dirty="0" err="1"/>
              <a:t>og</a:t>
            </a:r>
            <a:r>
              <a:rPr lang="sv-SE" sz="1800" dirty="0"/>
              <a:t> på </a:t>
            </a:r>
            <a:r>
              <a:rPr lang="sv-SE" sz="1800" dirty="0" err="1"/>
              <a:t>internasjonale</a:t>
            </a:r>
            <a:r>
              <a:rPr lang="sv-SE" sz="1800" dirty="0"/>
              <a:t> språk (som engelsk</a:t>
            </a:r>
            <a:r>
              <a:rPr lang="sv-SE" sz="1800" dirty="0" smtClean="0"/>
              <a:t>).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5389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824216" cy="1143000"/>
          </a:xfrm>
        </p:spPr>
        <p:txBody>
          <a:bodyPr/>
          <a:lstStyle/>
          <a:p>
            <a:r>
              <a:rPr lang="sv-SE" dirty="0" err="1"/>
              <a:t>Instituttets</a:t>
            </a:r>
            <a:r>
              <a:rPr lang="sv-SE" dirty="0"/>
              <a:t> strategiske plan 2010 </a:t>
            </a:r>
            <a:r>
              <a:rPr lang="mr-IN" dirty="0"/>
              <a:t>–</a:t>
            </a:r>
            <a:r>
              <a:rPr lang="sv-SE" dirty="0"/>
              <a:t>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 smtClean="0"/>
              <a:t> </a:t>
            </a:r>
            <a:r>
              <a:rPr lang="sv-SE" dirty="0"/>
              <a:t>ILN skal </a:t>
            </a:r>
            <a:r>
              <a:rPr lang="sv-SE" dirty="0" err="1"/>
              <a:t>tiltrekkje</a:t>
            </a:r>
            <a:r>
              <a:rPr lang="sv-SE" dirty="0"/>
              <a:t> seg </a:t>
            </a:r>
            <a:r>
              <a:rPr lang="sv-SE" dirty="0" err="1"/>
              <a:t>fleire</a:t>
            </a:r>
            <a:r>
              <a:rPr lang="sv-SE" dirty="0"/>
              <a:t> </a:t>
            </a:r>
            <a:r>
              <a:rPr lang="sv-SE" dirty="0" err="1"/>
              <a:t>motiverte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dyktige</a:t>
            </a:r>
            <a:r>
              <a:rPr lang="sv-SE" dirty="0"/>
              <a:t> </a:t>
            </a:r>
            <a:r>
              <a:rPr lang="sv-SE" dirty="0" err="1"/>
              <a:t>studentar</a:t>
            </a:r>
            <a:r>
              <a:rPr lang="sv-SE" dirty="0"/>
              <a:t>, slik at det samla studie-</a:t>
            </a:r>
            <a:r>
              <a:rPr lang="sv-SE" dirty="0" err="1"/>
              <a:t>tilbodet</a:t>
            </a:r>
            <a:r>
              <a:rPr lang="sv-SE" dirty="0"/>
              <a:t> ved </a:t>
            </a:r>
            <a:r>
              <a:rPr lang="sv-SE" dirty="0" err="1"/>
              <a:t>instituttet</a:t>
            </a:r>
            <a:r>
              <a:rPr lang="sv-SE" dirty="0"/>
              <a:t> blir </a:t>
            </a:r>
            <a:r>
              <a:rPr lang="sv-SE" dirty="0" err="1"/>
              <a:t>berekraftig</a:t>
            </a:r>
            <a:r>
              <a:rPr lang="sv-SE" dirty="0"/>
              <a:t>. ILN vil </a:t>
            </a:r>
            <a:r>
              <a:rPr lang="sv-SE" dirty="0" err="1"/>
              <a:t>prioritere</a:t>
            </a:r>
            <a:r>
              <a:rPr lang="sv-SE" dirty="0"/>
              <a:t> </a:t>
            </a:r>
            <a:r>
              <a:rPr lang="sv-SE" dirty="0" err="1"/>
              <a:t>studiekvalitet</a:t>
            </a:r>
            <a:r>
              <a:rPr lang="sv-SE" dirty="0"/>
              <a:t>, </a:t>
            </a:r>
            <a:r>
              <a:rPr lang="sv-SE" dirty="0" err="1"/>
              <a:t>læringsmiljø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dimensjonering</a:t>
            </a:r>
            <a:r>
              <a:rPr lang="sv-SE" dirty="0"/>
              <a:t> av </a:t>
            </a:r>
            <a:r>
              <a:rPr lang="sv-SE" dirty="0" err="1"/>
              <a:t>emneporteføljen</a:t>
            </a:r>
            <a:r>
              <a:rPr lang="sv-SE" dirty="0"/>
              <a:t> i strategiperioden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488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872984" cy="1143000"/>
          </a:xfrm>
        </p:spPr>
        <p:txBody>
          <a:bodyPr/>
          <a:lstStyle/>
          <a:p>
            <a:r>
              <a:rPr lang="sv-SE" dirty="0" err="1"/>
              <a:t>Instituttets</a:t>
            </a:r>
            <a:r>
              <a:rPr lang="sv-SE" dirty="0"/>
              <a:t> strategiske plan 2010 </a:t>
            </a:r>
            <a:r>
              <a:rPr lang="mr-IN" dirty="0"/>
              <a:t>–</a:t>
            </a:r>
            <a:r>
              <a:rPr lang="sv-SE" dirty="0"/>
              <a:t>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000" dirty="0"/>
              <a:t>ILN skal </a:t>
            </a:r>
            <a:r>
              <a:rPr lang="sv-SE" sz="2000" dirty="0" err="1"/>
              <a:t>oppretthalde</a:t>
            </a:r>
            <a:r>
              <a:rPr lang="sv-SE" sz="2000" dirty="0"/>
              <a:t> dagens </a:t>
            </a:r>
            <a:r>
              <a:rPr lang="sv-SE" sz="2000" dirty="0" err="1"/>
              <a:t>høge</a:t>
            </a:r>
            <a:r>
              <a:rPr lang="sv-SE" sz="2000" dirty="0"/>
              <a:t> nivå på </a:t>
            </a:r>
            <a:r>
              <a:rPr lang="sv-SE" sz="2000" dirty="0" err="1"/>
              <a:t>ekstern</a:t>
            </a:r>
            <a:r>
              <a:rPr lang="sv-SE" sz="2000" dirty="0"/>
              <a:t> finansiering. Delar av </a:t>
            </a:r>
            <a:r>
              <a:rPr lang="sv-SE" sz="2000" dirty="0" err="1"/>
              <a:t>verksemda</a:t>
            </a:r>
            <a:r>
              <a:rPr lang="sv-SE" sz="2000" dirty="0"/>
              <a:t> ved </a:t>
            </a:r>
            <a:r>
              <a:rPr lang="sv-SE" sz="2000" dirty="0" err="1"/>
              <a:t>instituttet</a:t>
            </a:r>
            <a:r>
              <a:rPr lang="sv-SE" sz="2000" dirty="0"/>
              <a:t> </a:t>
            </a:r>
            <a:r>
              <a:rPr lang="sv-SE" sz="2000" dirty="0" err="1"/>
              <a:t>gjev</a:t>
            </a:r>
            <a:r>
              <a:rPr lang="sv-SE" sz="2000" dirty="0"/>
              <a:t> </a:t>
            </a:r>
            <a:r>
              <a:rPr lang="sv-SE" sz="2000" dirty="0" err="1"/>
              <a:t>ikkje</a:t>
            </a:r>
            <a:r>
              <a:rPr lang="sv-SE" sz="2000" dirty="0"/>
              <a:t> </a:t>
            </a:r>
            <a:r>
              <a:rPr lang="sv-SE" sz="2000" dirty="0" err="1"/>
              <a:t>resultatutteljing</a:t>
            </a:r>
            <a:r>
              <a:rPr lang="sv-SE" sz="2000" dirty="0"/>
              <a:t> i den </a:t>
            </a:r>
            <a:r>
              <a:rPr lang="sv-SE" sz="2000" dirty="0" err="1"/>
              <a:t>noverande</a:t>
            </a:r>
            <a:r>
              <a:rPr lang="sv-SE" sz="2000" dirty="0"/>
              <a:t> finansieringsmodellen ved HF. </a:t>
            </a:r>
            <a:r>
              <a:rPr lang="sv-SE" sz="2000" dirty="0" err="1"/>
              <a:t>Fakultetet</a:t>
            </a:r>
            <a:r>
              <a:rPr lang="sv-SE" sz="2000" dirty="0"/>
              <a:t> skal kvart </a:t>
            </a:r>
            <a:r>
              <a:rPr lang="sv-SE" sz="2000" dirty="0" err="1"/>
              <a:t>fjerde</a:t>
            </a:r>
            <a:r>
              <a:rPr lang="sv-SE" sz="2000" dirty="0"/>
              <a:t> år </a:t>
            </a:r>
            <a:r>
              <a:rPr lang="sv-SE" sz="2000" dirty="0" err="1"/>
              <a:t>behandle</a:t>
            </a:r>
            <a:r>
              <a:rPr lang="sv-SE" sz="2000" dirty="0"/>
              <a:t> justeringar av modellen </a:t>
            </a:r>
            <a:r>
              <a:rPr lang="sv-SE" sz="2000" dirty="0" err="1"/>
              <a:t>og</a:t>
            </a:r>
            <a:r>
              <a:rPr lang="sv-SE" sz="2000" dirty="0"/>
              <a:t> </a:t>
            </a:r>
            <a:r>
              <a:rPr lang="sv-SE" sz="2000" dirty="0" err="1"/>
              <a:t>fordeling</a:t>
            </a:r>
            <a:r>
              <a:rPr lang="sv-SE" sz="2000" dirty="0"/>
              <a:t> av studie-</a:t>
            </a:r>
            <a:r>
              <a:rPr lang="sv-SE" sz="2000" dirty="0" err="1"/>
              <a:t>plassane</a:t>
            </a:r>
            <a:r>
              <a:rPr lang="sv-SE" sz="2000" dirty="0"/>
              <a:t>, </a:t>
            </a:r>
            <a:r>
              <a:rPr lang="sv-SE" sz="2000" dirty="0" err="1"/>
              <a:t>fyrste</a:t>
            </a:r>
            <a:r>
              <a:rPr lang="sv-SE" sz="2000" dirty="0"/>
              <a:t> gong i 2013. I samband med det, vil ILN </a:t>
            </a:r>
            <a:r>
              <a:rPr lang="sv-SE" sz="2000" dirty="0" err="1"/>
              <a:t>arbeide</a:t>
            </a:r>
            <a:r>
              <a:rPr lang="sv-SE" sz="2000" dirty="0"/>
              <a:t> aktivt for at den samla </a:t>
            </a:r>
            <a:r>
              <a:rPr lang="sv-SE" sz="2000" dirty="0" err="1"/>
              <a:t>verksemda</a:t>
            </a:r>
            <a:r>
              <a:rPr lang="sv-SE" sz="2000" dirty="0"/>
              <a:t> ved </a:t>
            </a:r>
            <a:r>
              <a:rPr lang="sv-SE" sz="2000" dirty="0" err="1"/>
              <a:t>instituttet</a:t>
            </a:r>
            <a:r>
              <a:rPr lang="sv-SE" sz="2000" dirty="0"/>
              <a:t> skal </a:t>
            </a:r>
            <a:r>
              <a:rPr lang="sv-SE" sz="2000" dirty="0" err="1"/>
              <a:t>gje</a:t>
            </a:r>
            <a:r>
              <a:rPr lang="sv-SE" sz="2000" dirty="0"/>
              <a:t> </a:t>
            </a:r>
            <a:r>
              <a:rPr lang="sv-SE" sz="2000" dirty="0" err="1"/>
              <a:t>resultatutteljing</a:t>
            </a:r>
            <a:r>
              <a:rPr lang="sv-SE" sz="2000" dirty="0"/>
              <a:t> </a:t>
            </a:r>
            <a:r>
              <a:rPr lang="sv-SE" sz="2000" dirty="0" err="1"/>
              <a:t>og</a:t>
            </a:r>
            <a:r>
              <a:rPr lang="sv-SE" sz="2000" dirty="0"/>
              <a:t> danne </a:t>
            </a:r>
            <a:r>
              <a:rPr lang="sv-SE" sz="2000" dirty="0" err="1"/>
              <a:t>finansielt</a:t>
            </a:r>
            <a:r>
              <a:rPr lang="sv-SE" sz="2000" dirty="0"/>
              <a:t> </a:t>
            </a:r>
            <a:r>
              <a:rPr lang="sv-SE" sz="2000" dirty="0" err="1"/>
              <a:t>grunnlag</a:t>
            </a:r>
            <a:r>
              <a:rPr lang="sv-SE" sz="2000" dirty="0"/>
              <a:t> for stabil aktivitet </a:t>
            </a:r>
            <a:r>
              <a:rPr lang="sv-SE" sz="2000" dirty="0" err="1"/>
              <a:t>og</a:t>
            </a:r>
            <a:r>
              <a:rPr lang="sv-SE" sz="2000" dirty="0"/>
              <a:t> </a:t>
            </a:r>
            <a:r>
              <a:rPr lang="sv-SE" sz="2000" dirty="0" err="1"/>
              <a:t>fagleg</a:t>
            </a:r>
            <a:r>
              <a:rPr lang="sv-SE" sz="2000" dirty="0"/>
              <a:t> </a:t>
            </a:r>
            <a:r>
              <a:rPr lang="sv-SE" sz="2000" dirty="0" err="1" smtClean="0"/>
              <a:t>fornying</a:t>
            </a:r>
            <a:r>
              <a:rPr lang="sv-S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ILNs</a:t>
            </a:r>
            <a:r>
              <a:rPr lang="sv-SE" dirty="0" smtClean="0"/>
              <a:t> struktur i lyset av </a:t>
            </a:r>
            <a:r>
              <a:rPr lang="sv-SE" dirty="0" err="1" smtClean="0"/>
              <a:t>stillingsplanen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0600" y="1981200"/>
            <a:ext cx="3874008" cy="4114800"/>
          </a:xfrm>
        </p:spPr>
        <p:txBody>
          <a:bodyPr anchor="ctr"/>
          <a:lstStyle/>
          <a:p>
            <a:r>
              <a:rPr lang="sv-SE" sz="2400" dirty="0" smtClean="0"/>
              <a:t>Faste </a:t>
            </a:r>
            <a:r>
              <a:rPr lang="sv-SE" sz="2400" dirty="0" err="1" smtClean="0"/>
              <a:t>stillinger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Undervisning</a:t>
            </a:r>
          </a:p>
          <a:p>
            <a:endParaRPr lang="sv-SE" sz="2400" dirty="0" smtClean="0"/>
          </a:p>
          <a:p>
            <a:r>
              <a:rPr lang="sv-SE" sz="2400" dirty="0" smtClean="0"/>
              <a:t>Forskning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11450"/>
            <a:ext cx="381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8842"/>
      </p:ext>
    </p:extLst>
  </p:cSld>
  <p:clrMapOvr>
    <a:masterClrMapping/>
  </p:clrMapOvr>
</p:sld>
</file>

<file path=ppt/theme/theme1.xml><?xml version="1.0" encoding="utf-8"?>
<a:theme xmlns:a="http://schemas.openxmlformats.org/drawingml/2006/main" name="Barnebild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Barnebilde.thmx</Template>
  <TotalTime>1700</TotalTime>
  <Words>1178</Words>
  <Application>Microsoft Office PowerPoint</Application>
  <PresentationFormat>On-screen Show (4:3)</PresentationFormat>
  <Paragraphs>147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Barnebilde</vt:lpstr>
      <vt:lpstr>Piotr Garbacz</vt:lpstr>
      <vt:lpstr>ILN i store linjer</vt:lpstr>
      <vt:lpstr>ILN i store linjer</vt:lpstr>
      <vt:lpstr>MultiLing – Senter for fremragende forskning</vt:lpstr>
      <vt:lpstr>MultiLings temaer</vt:lpstr>
      <vt:lpstr>Instituttets strategiske plan 2010 – 2020</vt:lpstr>
      <vt:lpstr>Instituttets strategiske plan 2010 – 2020</vt:lpstr>
      <vt:lpstr>Instituttets strategiske plan 2010 – 2020</vt:lpstr>
      <vt:lpstr>ILNs struktur i lyset av stillingsplanen</vt:lpstr>
      <vt:lpstr>Faste stillinger fordelt på fagområder</vt:lpstr>
      <vt:lpstr>PowerPoint Presentation</vt:lpstr>
      <vt:lpstr>Lingvistikk</vt:lpstr>
      <vt:lpstr>Middelalderstudier inkl. irsk</vt:lpstr>
      <vt:lpstr>Nordisk litteratur</vt:lpstr>
      <vt:lpstr>Nordisk språk og NOAS</vt:lpstr>
      <vt:lpstr>Flerspråklighet</vt:lpstr>
      <vt:lpstr>Retorikk og språklig kommunikasjon</vt:lpstr>
      <vt:lpstr>studier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Forskning</vt:lpstr>
      <vt:lpstr>Forskning på ILN</vt:lpstr>
      <vt:lpstr>fremtiden</vt:lpstr>
      <vt:lpstr>Forslag til mål for ILN: (1) struktur</vt:lpstr>
      <vt:lpstr>Forslag til mål for ILN: (2) forskning</vt:lpstr>
      <vt:lpstr>Forslag til mål for ILN: (3) undervisning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E. Kristoffersen</dc:creator>
  <cp:lastModifiedBy>Jan Halvor Undlien</cp:lastModifiedBy>
  <cp:revision>63</cp:revision>
  <cp:lastPrinted>2013-09-02T12:48:57Z</cp:lastPrinted>
  <dcterms:created xsi:type="dcterms:W3CDTF">2013-08-19T08:45:38Z</dcterms:created>
  <dcterms:modified xsi:type="dcterms:W3CDTF">2017-02-15T13:30:44Z</dcterms:modified>
</cp:coreProperties>
</file>