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20"/>
  </p:notesMasterIdLst>
  <p:handoutMasterIdLst>
    <p:handoutMasterId r:id="rId21"/>
  </p:handoutMasterIdLst>
  <p:sldIdLst>
    <p:sldId id="256" r:id="rId2"/>
    <p:sldId id="301" r:id="rId3"/>
    <p:sldId id="266" r:id="rId4"/>
    <p:sldId id="293" r:id="rId5"/>
    <p:sldId id="294" r:id="rId6"/>
    <p:sldId id="268" r:id="rId7"/>
    <p:sldId id="295" r:id="rId8"/>
    <p:sldId id="269" r:id="rId9"/>
    <p:sldId id="271" r:id="rId10"/>
    <p:sldId id="296" r:id="rId11"/>
    <p:sldId id="272" r:id="rId12"/>
    <p:sldId id="273" r:id="rId13"/>
    <p:sldId id="297" r:id="rId14"/>
    <p:sldId id="302" r:id="rId15"/>
    <p:sldId id="303" r:id="rId16"/>
    <p:sldId id="270" r:id="rId17"/>
    <p:sldId id="276" r:id="rId18"/>
    <p:sldId id="304" r:id="rId19"/>
  </p:sldIdLst>
  <p:sldSz cx="9144000" cy="6858000" type="screen4x3"/>
  <p:notesSz cx="6797675" cy="9928225"/>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p:scale>
          <a:sx n="118" d="100"/>
          <a:sy n="118" d="100"/>
        </p:scale>
        <p:origin x="-2154" y="1728"/>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pPr>
              <a:defRPr/>
            </a:pPr>
            <a:fld id="{EE485E27-C14D-7F4F-944C-8ADA68534B00}" type="datetime1">
              <a:rPr lang="nb-NO"/>
              <a:pPr>
                <a:defRPr/>
              </a:pPr>
              <a:t>14.02.2017</a:t>
            </a:fld>
            <a:endParaRPr lang="nb-NO"/>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pPr>
              <a:defRPr/>
            </a:pPr>
            <a:fld id="{671D9FBA-1CED-5A40-A5E6-9553EBB8C1D6}" type="slidenum">
              <a:rPr lang="nb-NO"/>
              <a:pPr>
                <a:defRPr/>
              </a:pPr>
              <a:t>‹#›</a:t>
            </a:fld>
            <a:endParaRPr lang="nb-NO"/>
          </a:p>
        </p:txBody>
      </p:sp>
    </p:spTree>
    <p:extLst>
      <p:ext uri="{BB962C8B-B14F-4D97-AF65-F5344CB8AC3E}">
        <p14:creationId xmlns:p14="http://schemas.microsoft.com/office/powerpoint/2010/main" val="42742630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52016"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0E212FD5-699D-5446-91C2-BD1F826460AC}" type="slidenum">
              <a:rPr lang="en-US"/>
              <a:pPr>
                <a:defRPr/>
              </a:pPr>
              <a:t>‹#›</a:t>
            </a:fld>
            <a:endParaRPr lang="en-US"/>
          </a:p>
        </p:txBody>
      </p:sp>
    </p:spTree>
    <p:extLst>
      <p:ext uri="{BB962C8B-B14F-4D97-AF65-F5344CB8AC3E}">
        <p14:creationId xmlns:p14="http://schemas.microsoft.com/office/powerpoint/2010/main" val="28620626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3</a:t>
            </a:fld>
            <a:endParaRPr lang="en-US"/>
          </a:p>
        </p:txBody>
      </p:sp>
    </p:spTree>
    <p:extLst>
      <p:ext uri="{BB962C8B-B14F-4D97-AF65-F5344CB8AC3E}">
        <p14:creationId xmlns:p14="http://schemas.microsoft.com/office/powerpoint/2010/main" val="62510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b="1" dirty="0" smtClean="0"/>
              <a:t>Viktig å være godt forberedt til møtet. Noe av det viktigste vi gjør,</a:t>
            </a:r>
            <a:r>
              <a:rPr lang="nb-NO" b="1" baseline="0" dirty="0" smtClean="0"/>
              <a:t> da ansatte </a:t>
            </a:r>
            <a:r>
              <a:rPr lang="nb-NO" b="1" dirty="0" smtClean="0"/>
              <a:t> Tillit til komiteene.</a:t>
            </a:r>
          </a:p>
          <a:p>
            <a:endParaRPr lang="nb-NO" b="1" dirty="0" smtClean="0"/>
          </a:p>
          <a:p>
            <a:r>
              <a:rPr lang="nb-NO" b="1" dirty="0" smtClean="0"/>
              <a:t>Returner til ledelsen</a:t>
            </a:r>
            <a:endParaRPr lang="nb-NO" b="1" baseline="0" dirty="0" smtClean="0"/>
          </a:p>
          <a:p>
            <a:endParaRPr lang="nb-NO" baseline="0" dirty="0" smtClean="0"/>
          </a:p>
          <a:p>
            <a:r>
              <a:rPr lang="nb-NO" b="1" baseline="0" dirty="0" smtClean="0"/>
              <a:t>OFFENTLIG: søkerliste, sakkyndig vurdering</a:t>
            </a:r>
          </a:p>
          <a:p>
            <a:endParaRPr lang="nb-NO" baseline="0" dirty="0" smtClean="0"/>
          </a:p>
          <a:p>
            <a:endParaRPr lang="nb-NO" baseline="0" dirty="0" smtClean="0"/>
          </a:p>
          <a:p>
            <a:r>
              <a:rPr lang="nb-NO" b="1" baseline="0" dirty="0" smtClean="0"/>
              <a:t>Dissens: </a:t>
            </a:r>
            <a:r>
              <a:rPr lang="nb-NO" baseline="0" dirty="0" smtClean="0"/>
              <a:t>Hvis en eller flere velger å rangere annerledes enn det som naturlig fremgår av innstillingen, bør det legges ved en </a:t>
            </a:r>
            <a:r>
              <a:rPr lang="nb-NO" b="1" baseline="0" dirty="0" smtClean="0"/>
              <a:t>begrunnelse som kan følge saken . Gis i møtet.</a:t>
            </a:r>
            <a:endParaRPr lang="nb-NO" b="1"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baseline="0" dirty="0" smtClean="0"/>
          </a:p>
          <a:p>
            <a:r>
              <a:rPr lang="nb-NO" b="1" baseline="0" dirty="0" smtClean="0"/>
              <a:t>Etter vedtak i instituttstyret:</a:t>
            </a:r>
          </a:p>
          <a:p>
            <a:r>
              <a:rPr lang="nb-NO" baseline="0" dirty="0" smtClean="0"/>
              <a:t>Saken sendes til personalkonsulent som forbereder saken innen frist (3 uker før)</a:t>
            </a:r>
          </a:p>
          <a:p>
            <a:r>
              <a:rPr lang="nb-NO" baseline="0" dirty="0" smtClean="0"/>
              <a:t>Sakene gjennomgås og </a:t>
            </a:r>
            <a:r>
              <a:rPr lang="nb-NO" baseline="0" dirty="0" err="1" smtClean="0"/>
              <a:t>evt</a:t>
            </a:r>
            <a:r>
              <a:rPr lang="nb-NO" baseline="0" dirty="0" smtClean="0"/>
              <a:t> stoppes hvis feil, noe mangler</a:t>
            </a:r>
          </a:p>
          <a:p>
            <a:endParaRPr lang="nb-NO" b="1" baseline="0" dirty="0" smtClean="0"/>
          </a:p>
          <a:p>
            <a:r>
              <a:rPr lang="nb-NO" b="1" baseline="0" dirty="0" smtClean="0"/>
              <a:t>Sakene gjennomgås av dekanatet</a:t>
            </a:r>
          </a:p>
          <a:p>
            <a:r>
              <a:rPr lang="nb-NO" baseline="0" dirty="0" smtClean="0"/>
              <a:t>Sendes til </a:t>
            </a:r>
            <a:r>
              <a:rPr lang="nb-NO" baseline="0" dirty="0" err="1" smtClean="0"/>
              <a:t>TUVs</a:t>
            </a:r>
            <a:r>
              <a:rPr lang="nb-NO" baseline="0" dirty="0" smtClean="0"/>
              <a:t> medlemmer en uke i forveien</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nb-NO" sz="18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nb-NO" sz="1800" dirty="0" smtClean="0"/>
              <a:t>Hvis saken ikke er tilstrekkelig opplyst, sendes saken i retur til instituttet</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nb-NO" sz="18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nb-NO" sz="1800" b="1" dirty="0" smtClean="0"/>
              <a:t>Tid: </a:t>
            </a:r>
            <a:r>
              <a:rPr lang="nb-NO" sz="1800" b="1" dirty="0" err="1" smtClean="0"/>
              <a:t>Førsteamanensisstilling</a:t>
            </a:r>
            <a:r>
              <a:rPr lang="nb-NO" sz="1800" b="1" baseline="0" dirty="0" smtClean="0"/>
              <a:t> – </a:t>
            </a:r>
            <a:r>
              <a:rPr lang="nb-NO" sz="1800" b="1" baseline="0" dirty="0" err="1" smtClean="0"/>
              <a:t>gjenomsnittlig</a:t>
            </a:r>
            <a:r>
              <a:rPr lang="nb-NO" sz="1800" b="1" baseline="0" dirty="0" smtClean="0"/>
              <a:t> ett år.</a:t>
            </a:r>
          </a:p>
          <a:p>
            <a:pPr marL="0" marR="0" lvl="1" indent="0" algn="l" defTabSz="914400" rtl="0" eaLnBrk="0" fontAlgn="base" latinLnBrk="0" hangingPunct="0">
              <a:lnSpc>
                <a:spcPct val="100000"/>
              </a:lnSpc>
              <a:spcBef>
                <a:spcPct val="30000"/>
              </a:spcBef>
              <a:spcAft>
                <a:spcPct val="0"/>
              </a:spcAft>
              <a:buClrTx/>
              <a:buSzTx/>
              <a:buFontTx/>
              <a:buNone/>
              <a:tabLst/>
              <a:defRPr/>
            </a:pPr>
            <a:r>
              <a:rPr lang="nb-NO" sz="1800" baseline="0" dirty="0" smtClean="0"/>
              <a:t>Klage: sivilombudsmannen + rettssak, de får se alle papirene.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nb-NO" sz="1800" dirty="0" smtClean="0"/>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Forskningsrådet</a:t>
            </a:r>
            <a:r>
              <a:rPr lang="nb-NO" baseline="0" dirty="0" smtClean="0"/>
              <a:t> har laget egen veileder som vi kan se etter. Skiller 3 år tilbake i tid </a:t>
            </a:r>
            <a:r>
              <a:rPr lang="nb-NO" baseline="0" dirty="0" err="1" smtClean="0"/>
              <a:t>ift</a:t>
            </a:r>
            <a:r>
              <a:rPr lang="nb-NO" baseline="0" dirty="0" smtClean="0"/>
              <a:t> veiledningsforhold. Særlig vedlegg 2: veiledning til vurdering av habilitet</a:t>
            </a:r>
          </a:p>
          <a:p>
            <a:r>
              <a:rPr lang="nb-NO" baseline="0" dirty="0" smtClean="0"/>
              <a:t>Ikke inhabil: En enkelt artikkel –lenge siden, fagredaktør, jobbet på prosjektsammen</a:t>
            </a:r>
          </a:p>
          <a:p>
            <a:endParaRPr lang="nb-NO" baseline="0" dirty="0" smtClean="0"/>
          </a:p>
          <a:p>
            <a:r>
              <a:rPr lang="nb-NO" baseline="0" dirty="0" err="1" smtClean="0"/>
              <a:t>Samforfatterskap</a:t>
            </a:r>
            <a:r>
              <a:rPr lang="nb-NO" baseline="0" dirty="0" smtClean="0"/>
              <a:t>- søker vil kanskje sende inn denne boka/artikkelen til vurdering…</a:t>
            </a:r>
          </a:p>
          <a:p>
            <a:r>
              <a:rPr lang="nb-NO" baseline="0" dirty="0" smtClean="0"/>
              <a:t>Inhabilitet –</a:t>
            </a:r>
            <a:r>
              <a:rPr lang="nb-NO" b="1" baseline="0" dirty="0" smtClean="0"/>
              <a:t>strengere vurdering jo vanskeligere, viktigere og mer skjønnspreget </a:t>
            </a:r>
            <a:r>
              <a:rPr lang="nb-NO" baseline="0" dirty="0" smtClean="0"/>
              <a:t>en sak er og når den enkeltes mulighet til å påvirke saken er stor</a:t>
            </a:r>
          </a:p>
          <a:p>
            <a:r>
              <a:rPr lang="nb-NO" baseline="0" dirty="0" smtClean="0"/>
              <a:t>Kan </a:t>
            </a:r>
            <a:r>
              <a:rPr lang="nb-NO" b="1" baseline="0" dirty="0" smtClean="0"/>
              <a:t>tas hensyn til praktiske ulemper (</a:t>
            </a:r>
            <a:r>
              <a:rPr lang="nb-NO" baseline="0" dirty="0" smtClean="0"/>
              <a:t>små fagmiljø), men grunnleggende krav om forsvarlig saksbehandling. kan brukes hvis umulig/svært kostbart, saken ikke kan utsettes.</a:t>
            </a:r>
          </a:p>
          <a:p>
            <a:endParaRPr lang="nb-NO" baseline="0" dirty="0" smtClean="0"/>
          </a:p>
          <a:p>
            <a:r>
              <a:rPr lang="nb-NO" b="1" baseline="0" dirty="0" smtClean="0"/>
              <a:t>Samarbeid</a:t>
            </a:r>
            <a:r>
              <a:rPr lang="nb-NO" baseline="0" dirty="0" smtClean="0"/>
              <a:t> –hva innebærer de konkrete samarbeidsrelasjonene</a:t>
            </a:r>
            <a:r>
              <a:rPr lang="nb-NO" b="1" baseline="0" dirty="0" smtClean="0"/>
              <a:t>, arten </a:t>
            </a:r>
            <a:r>
              <a:rPr lang="nb-NO" baseline="0" dirty="0" smtClean="0"/>
              <a:t>av samarbeidet? </a:t>
            </a:r>
            <a:r>
              <a:rPr lang="nb-NO" b="1" baseline="0" dirty="0" smtClean="0"/>
              <a:t>Når</a:t>
            </a:r>
            <a:r>
              <a:rPr lang="nb-NO" baseline="0" dirty="0" smtClean="0"/>
              <a:t>? Mer enn 3 år tilbake i tid, normalt ikke inhabil, hvis ikke ført til mer varlig nær relasjon.</a:t>
            </a:r>
          </a:p>
          <a:p>
            <a:r>
              <a:rPr lang="nb-NO" baseline="0" dirty="0" smtClean="0"/>
              <a:t>Forskningssamarbeid kan </a:t>
            </a:r>
            <a:r>
              <a:rPr lang="nb-NO" b="1" baseline="0" dirty="0" smtClean="0"/>
              <a:t>innebære en bekreftelse på eget arbeid/anseelse</a:t>
            </a:r>
            <a:r>
              <a:rPr lang="nb-NO" baseline="0" dirty="0" smtClean="0"/>
              <a:t>, og må derfor vurderes strengere enn annet samarbeid.</a:t>
            </a:r>
          </a:p>
          <a:p>
            <a:r>
              <a:rPr lang="nb-NO" baseline="0" dirty="0" smtClean="0"/>
              <a:t>Små fagmiljøer-alle kjenner alle, viktig med åpenhet omkring personens tilknytning til saken og at det er adgang til å imøtegå </a:t>
            </a:r>
            <a:r>
              <a:rPr lang="nb-NO" baseline="0" dirty="0" err="1" smtClean="0"/>
              <a:t>vedkommendes</a:t>
            </a:r>
            <a:r>
              <a:rPr lang="nb-NO" baseline="0" dirty="0" smtClean="0"/>
              <a:t> uttalelse,  -</a:t>
            </a:r>
          </a:p>
          <a:p>
            <a:r>
              <a:rPr lang="nb-NO" baseline="0" dirty="0" err="1" smtClean="0"/>
              <a:t>Samforfatterskap</a:t>
            </a:r>
            <a:r>
              <a:rPr lang="nb-NO" baseline="0" dirty="0" smtClean="0"/>
              <a:t>- antall </a:t>
            </a:r>
            <a:r>
              <a:rPr lang="nb-NO" baseline="0" dirty="0" err="1" smtClean="0"/>
              <a:t>sampublikasjoner</a:t>
            </a:r>
            <a:r>
              <a:rPr lang="nb-NO" baseline="0" dirty="0" smtClean="0"/>
              <a:t>, utgivelseshyppighett, redaksjonsansvar normalt ikke inhabilitet, nær3 år tilbake i tid-kan være </a:t>
            </a:r>
            <a:r>
              <a:rPr lang="nb-NO" baseline="0" dirty="0" err="1" smtClean="0"/>
              <a:t>avslutett</a:t>
            </a:r>
            <a:r>
              <a:rPr lang="nb-NO" baseline="0" dirty="0" smtClean="0"/>
              <a:t> også før det kom på trykk</a:t>
            </a:r>
          </a:p>
          <a:p>
            <a:r>
              <a:rPr lang="nb-NO" b="1" baseline="0" dirty="0" smtClean="0"/>
              <a:t>EKSEMPLER:</a:t>
            </a:r>
          </a:p>
          <a:p>
            <a:r>
              <a:rPr lang="nb-NO" b="1" baseline="0" dirty="0" smtClean="0"/>
              <a:t>-faglig samarbeid : </a:t>
            </a:r>
            <a:r>
              <a:rPr lang="nb-NO" b="0" baseline="0" dirty="0" smtClean="0"/>
              <a:t>utarbeidet faghefte sammen, bidratt til et kapittel i lærebok, sittet i styrer sammen= ikke inhabil ifølge lovavdelingen </a:t>
            </a:r>
            <a:r>
              <a:rPr lang="nb-NO" b="0" baseline="0" dirty="0" err="1" smtClean="0"/>
              <a:t>pga</a:t>
            </a:r>
            <a:r>
              <a:rPr lang="nb-NO" b="0" baseline="0" dirty="0" smtClean="0"/>
              <a:t> skal mye til før kontakt grunnet arbeid innenfor samme fagfelt fører til inhabilitet, var åpen om tilknytningen til parten. </a:t>
            </a:r>
          </a:p>
          <a:p>
            <a:r>
              <a:rPr lang="nb-NO" b="1" baseline="0" dirty="0" smtClean="0"/>
              <a:t>-Samarbeid i </a:t>
            </a:r>
            <a:r>
              <a:rPr lang="nb-NO" b="1" baseline="0" dirty="0" err="1" smtClean="0"/>
              <a:t>tjenesten-</a:t>
            </a:r>
            <a:r>
              <a:rPr lang="nb-NO" b="0" baseline="0" dirty="0" err="1" smtClean="0"/>
              <a:t>a+b</a:t>
            </a:r>
            <a:r>
              <a:rPr lang="nb-NO" b="0" baseline="0" dirty="0" smtClean="0"/>
              <a:t> arbeidet ved samme kontor 6 år, nært og godt faglig og politisk samarbeid, vært sporadisk hjemme hos hverandre= ikke inhabil.</a:t>
            </a:r>
          </a:p>
          <a:p>
            <a:r>
              <a:rPr lang="nb-NO" b="1" baseline="0" dirty="0" smtClean="0"/>
              <a:t>Nært vennskap-</a:t>
            </a:r>
            <a:r>
              <a:rPr lang="nb-NO" b="0" baseline="0" dirty="0" smtClean="0"/>
              <a:t>skal foreligge et virkelig nært vennskap. Vanlig godt vennskap og samarbeid medfører normalt ikke inhabilitet. Må se på helhetsvurdering. Ofte flere momenter spiller inn.</a:t>
            </a:r>
          </a:p>
          <a:p>
            <a:r>
              <a:rPr lang="nb-NO" b="1" baseline="0" dirty="0" smtClean="0"/>
              <a:t>Personlig eller faglig motsetningsforhold- </a:t>
            </a:r>
            <a:r>
              <a:rPr lang="nb-NO" b="0" baseline="0" dirty="0" err="1" smtClean="0"/>
              <a:t>uttyrkt</a:t>
            </a:r>
            <a:r>
              <a:rPr lang="nb-NO" b="0" baseline="0" dirty="0" smtClean="0"/>
              <a:t> sterke, negativt ladede personkarakteristikker</a:t>
            </a:r>
          </a:p>
          <a:p>
            <a:r>
              <a:rPr lang="nb-NO" b="0" baseline="0" dirty="0" smtClean="0"/>
              <a:t>K</a:t>
            </a:r>
            <a:r>
              <a:rPr lang="nb-NO" b="1" baseline="0" dirty="0" smtClean="0"/>
              <a:t>onkurranseforhold-</a:t>
            </a:r>
          </a:p>
          <a:p>
            <a:endParaRPr lang="nb-NO" b="1" baseline="0" dirty="0" smtClean="0"/>
          </a:p>
          <a:p>
            <a:endParaRPr lang="nb-NO" dirty="0" smtClean="0"/>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14</a:t>
            </a:fld>
            <a:endParaRPr lang="en-US"/>
          </a:p>
        </p:txBody>
      </p:sp>
    </p:spTree>
    <p:extLst>
      <p:ext uri="{BB962C8B-B14F-4D97-AF65-F5344CB8AC3E}">
        <p14:creationId xmlns:p14="http://schemas.microsoft.com/office/powerpoint/2010/main" val="1875207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Masterstudenter og </a:t>
            </a:r>
            <a:r>
              <a:rPr lang="nb-NO" dirty="0" err="1" smtClean="0"/>
              <a:t>vittas</a:t>
            </a:r>
            <a:r>
              <a:rPr lang="nb-NO" dirty="0" smtClean="0"/>
              <a:t>. Forskningsrådet har en regel på siste</a:t>
            </a:r>
            <a:r>
              <a:rPr lang="nb-NO" baseline="0" dirty="0" smtClean="0"/>
              <a:t> tre år.  </a:t>
            </a:r>
            <a:r>
              <a:rPr lang="nb-NO" b="1" baseline="0" dirty="0" smtClean="0"/>
              <a:t>Aktuell problemstilling: </a:t>
            </a:r>
            <a:r>
              <a:rPr lang="nb-NO" baseline="0" dirty="0" smtClean="0"/>
              <a:t>Kan prosjektleder sitte i komiteen hvis veiledet stipendiat? Andre enheter på </a:t>
            </a:r>
            <a:r>
              <a:rPr lang="nb-NO" baseline="0" smtClean="0"/>
              <a:t>UiOs praksis.</a:t>
            </a:r>
            <a:endParaRPr lang="nb-NO" dirty="0" smtClean="0"/>
          </a:p>
          <a:p>
            <a:endParaRPr lang="nb-NO" dirty="0" smtClean="0"/>
          </a:p>
          <a:p>
            <a:r>
              <a:rPr lang="nb-NO" sz="1200" dirty="0" smtClean="0"/>
              <a:t>”</a:t>
            </a:r>
            <a:r>
              <a:rPr lang="nb-NO" sz="1200" b="1" dirty="0" smtClean="0"/>
              <a:t>Andre særegne forhold” </a:t>
            </a:r>
            <a:r>
              <a:rPr lang="nb-NO" sz="1200" dirty="0" smtClean="0"/>
              <a:t>som er egnet til å svekke tillitten til en beslutning hvis vedkommende deltar?</a:t>
            </a:r>
          </a:p>
          <a:p>
            <a:endParaRPr lang="nb-NO" sz="1200" dirty="0" smtClean="0"/>
          </a:p>
          <a:p>
            <a:r>
              <a:rPr lang="nb-NO" sz="1200" dirty="0" smtClean="0"/>
              <a:t>Særlig grad engasjert seg i en sak</a:t>
            </a:r>
          </a:p>
          <a:p>
            <a:r>
              <a:rPr lang="nb-NO" sz="1200" dirty="0" smtClean="0"/>
              <a:t>Konkurranseforhold</a:t>
            </a:r>
          </a:p>
          <a:p>
            <a:r>
              <a:rPr lang="nb-NO" sz="1200" dirty="0" smtClean="0"/>
              <a:t>Styrken av interesser saken angår</a:t>
            </a:r>
          </a:p>
          <a:p>
            <a:r>
              <a:rPr lang="nb-NO" sz="1200" dirty="0" smtClean="0"/>
              <a:t>Må være særlig nært og omfattende</a:t>
            </a:r>
          </a:p>
          <a:p>
            <a:r>
              <a:rPr lang="nb-NO" sz="1200" dirty="0" err="1" smtClean="0"/>
              <a:t>Samforfatterskap</a:t>
            </a:r>
            <a:r>
              <a:rPr lang="nb-NO" sz="1200" dirty="0" smtClean="0"/>
              <a:t>-</a:t>
            </a:r>
            <a:r>
              <a:rPr lang="nb-NO" sz="1200" baseline="0" dirty="0" smtClean="0"/>
              <a:t> indikasjon på nært faglig fellesskap</a:t>
            </a:r>
          </a:p>
          <a:p>
            <a:endParaRPr lang="nb-NO" sz="1200" dirty="0" smtClean="0"/>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15</a:t>
            </a:fld>
            <a:endParaRPr lang="en-US"/>
          </a:p>
        </p:txBody>
      </p:sp>
    </p:spTree>
    <p:extLst>
      <p:ext uri="{BB962C8B-B14F-4D97-AF65-F5344CB8AC3E}">
        <p14:creationId xmlns:p14="http://schemas.microsoft.com/office/powerpoint/2010/main" val="2932684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2. Faglig samarbeid- laget faghefte sammen, bidratt til et kapittel i partens lærebok, sittet sammen i flere styrer og grupper.  Betydelige elementer av skjønn. Ble lagt</a:t>
            </a:r>
            <a:r>
              <a:rPr lang="nb-NO" baseline="0" dirty="0" smtClean="0"/>
              <a:t> vekt på at det skal mye til før kontakt grunnet arbeid innenfor samme fagfelt fører til </a:t>
            </a:r>
            <a:r>
              <a:rPr lang="nb-NO" baseline="0" dirty="0" err="1" smtClean="0"/>
              <a:t>inhabilietet</a:t>
            </a:r>
            <a:r>
              <a:rPr lang="nb-NO" baseline="0" dirty="0" smtClean="0"/>
              <a:t>. Og at det hele tiden har vært åpenhet om tilknytningen til parten. Ikke inhabil.</a:t>
            </a:r>
          </a:p>
          <a:p>
            <a:endParaRPr lang="nb-NO" baseline="0" dirty="0" smtClean="0"/>
          </a:p>
          <a:p>
            <a:r>
              <a:rPr lang="nb-NO" baseline="0" dirty="0" smtClean="0"/>
              <a:t>3. Samarbeid i tjenesten- Arbeidet på samme kontor i 6 år på 90 tallet. God og nært faglig samarbeid. Fra 2005-2008 igjen kontakt, beskrives som faglig og politisk nært. Sporadisk hjemme hos hverandre gjennom årene. Vanlig godt vennskap og samarbeid leder ikke til inhabilitet. Det må alltids foretas en helhetsvurdering fordi det i praksis ofte foreligger </a:t>
            </a:r>
            <a:r>
              <a:rPr lang="nb-NO" baseline="0" smtClean="0"/>
              <a:t>andre tilknytningsmomenter enn bare vennskapet.</a:t>
            </a:r>
            <a:endParaRPr lang="nb-NO"/>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16</a:t>
            </a:fld>
            <a:endParaRPr lang="en-US"/>
          </a:p>
        </p:txBody>
      </p:sp>
    </p:spTree>
    <p:extLst>
      <p:ext uri="{BB962C8B-B14F-4D97-AF65-F5344CB8AC3E}">
        <p14:creationId xmlns:p14="http://schemas.microsoft.com/office/powerpoint/2010/main" val="2009797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smtClean="0"/>
              <a:t>Forsvarlig saksbehandling – vise at man har vurdert sin inhabilitet, for eksempel ikke behandlet</a:t>
            </a:r>
            <a:r>
              <a:rPr lang="nb-NO" baseline="0" dirty="0" smtClean="0"/>
              <a:t> søker </a:t>
            </a:r>
            <a:r>
              <a:rPr lang="nb-NO" baseline="0" dirty="0" err="1" smtClean="0"/>
              <a:t>X</a:t>
            </a:r>
            <a:r>
              <a:rPr lang="nb-NO" baseline="0" dirty="0" smtClean="0"/>
              <a:t>.</a:t>
            </a:r>
          </a:p>
          <a:p>
            <a:endParaRPr lang="nb-NO"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b-NO" b="1" baseline="0" dirty="0" smtClean="0"/>
              <a:t>Åpenhet</a:t>
            </a:r>
            <a:r>
              <a:rPr lang="nb-NO" baseline="0" dirty="0" smtClean="0"/>
              <a:t>- viktig at det som kan tenkes av inhabilitet blir diskutert, åpenhet som kan dokumenteres i ettertid vil kunne </a:t>
            </a:r>
            <a:r>
              <a:rPr lang="nb-NO" u="sng" baseline="0" dirty="0" smtClean="0"/>
              <a:t>styrke tilliten </a:t>
            </a:r>
            <a:r>
              <a:rPr lang="nb-NO" baseline="0" dirty="0" smtClean="0"/>
              <a:t>til at det er foretatt en forsvarlig behandling.</a:t>
            </a:r>
          </a:p>
          <a:p>
            <a:endParaRPr lang="nb-NO" dirty="0" smtClean="0"/>
          </a:p>
          <a:p>
            <a:r>
              <a:rPr lang="nb-NO" b="1" dirty="0" smtClean="0"/>
              <a:t>Laget en habilitetserklæring</a:t>
            </a:r>
            <a:r>
              <a:rPr lang="nb-NO" b="1" baseline="0" dirty="0" smtClean="0"/>
              <a:t> – med litt veiledning.</a:t>
            </a:r>
          </a:p>
          <a:p>
            <a:endParaRPr lang="nb-NO" b="1" baseline="0" dirty="0" smtClean="0"/>
          </a:p>
          <a:p>
            <a:r>
              <a:rPr lang="nb-NO" b="1" baseline="0" dirty="0" smtClean="0"/>
              <a:t>Praktiske ulemper- stipendiat og postdoktorstillinger- hatt med inhabilt komitemedlem – ikke vurdert den man er inhabil ovenfor. Bisitter.</a:t>
            </a:r>
          </a:p>
          <a:p>
            <a:r>
              <a:rPr lang="nb-NO" b="1" baseline="0" dirty="0" smtClean="0"/>
              <a:t>Klagesak til universitetsstyret- TU finner ikke at det er begått saksbehandlingsfeil i tilsettingssaken».</a:t>
            </a:r>
          </a:p>
          <a:p>
            <a:endParaRPr lang="nb-NO" b="1" baseline="0" dirty="0" smtClean="0"/>
          </a:p>
          <a:p>
            <a:r>
              <a:rPr lang="nb-NO" b="1" baseline="0" dirty="0" smtClean="0"/>
              <a:t>Andre fakulteters praksis: hatt med komitemedlemmer som har vært veiledere, hvis deres prosjekt, de best til å vurdere søkerne (Medisin, </a:t>
            </a:r>
            <a:r>
              <a:rPr lang="nb-NO" b="1" baseline="0" dirty="0" err="1" smtClean="0"/>
              <a:t>Medfak</a:t>
            </a:r>
            <a:r>
              <a:rPr lang="nb-NO" b="1" baseline="0" dirty="0" smtClean="0"/>
              <a:t>)</a:t>
            </a:r>
            <a:endParaRPr lang="nb-NO" b="1" dirty="0" smtClean="0"/>
          </a:p>
          <a:p>
            <a:endParaRPr lang="nb-NO" b="1" baseline="0" dirty="0" smtClean="0"/>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baseline="0" dirty="0" smtClean="0"/>
              <a:t>Husk vara innkalles for å bli vedtaksført (minst halvparten tilstede)</a:t>
            </a:r>
          </a:p>
          <a:p>
            <a:endParaRPr lang="nb-NO" baseline="0" dirty="0" smtClean="0"/>
          </a:p>
          <a:p>
            <a:r>
              <a:rPr lang="nb-NO" baseline="0" dirty="0" smtClean="0"/>
              <a:t>Praktisk: lite fag- alle inhabile. Den inhabile vurderer ikke den enkelte søker, men kun de andre.</a:t>
            </a:r>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18</a:t>
            </a:fld>
            <a:endParaRPr lang="en-US"/>
          </a:p>
        </p:txBody>
      </p:sp>
    </p:spTree>
    <p:extLst>
      <p:ext uri="{BB962C8B-B14F-4D97-AF65-F5344CB8AC3E}">
        <p14:creationId xmlns:p14="http://schemas.microsoft.com/office/powerpoint/2010/main" val="318321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IMV- </a:t>
            </a:r>
            <a:r>
              <a:rPr lang="nb-NO" b="1" dirty="0" smtClean="0"/>
              <a:t>tidsplaner på nett, </a:t>
            </a:r>
            <a:r>
              <a:rPr lang="nb-NO" dirty="0" smtClean="0"/>
              <a:t>finne komitemedlemmer på tidlig tidspunkt</a:t>
            </a:r>
          </a:p>
          <a:p>
            <a:endParaRPr lang="nb-NO" dirty="0" smtClean="0"/>
          </a:p>
          <a:p>
            <a:r>
              <a:rPr lang="nb-NO" dirty="0" smtClean="0"/>
              <a:t>Pilot på nye elektroniske maler?</a:t>
            </a:r>
          </a:p>
          <a:p>
            <a:endParaRPr lang="nb-NO" dirty="0" smtClean="0"/>
          </a:p>
          <a:p>
            <a:r>
              <a:rPr lang="nb-NO" b="1" dirty="0" smtClean="0"/>
              <a:t>Opplæring- intervjuteknikk, administratorrollen, </a:t>
            </a:r>
          </a:p>
          <a:p>
            <a:endParaRPr lang="nb-NO" b="1" dirty="0" smtClean="0"/>
          </a:p>
          <a:p>
            <a:r>
              <a:rPr lang="nb-NO" b="1" dirty="0" smtClean="0"/>
              <a:t>Svært mange tilsettingsprosesser</a:t>
            </a:r>
            <a:r>
              <a:rPr lang="nb-NO" b="1" baseline="0" dirty="0" smtClean="0"/>
              <a:t> siste tre årene:  24 (2016-60% kvinner) 28 (2015-40% kvinner), 15 (2014-over 50% kvinner) </a:t>
            </a:r>
          </a:p>
          <a:p>
            <a:r>
              <a:rPr lang="nb-NO" b="1" baseline="0" dirty="0" smtClean="0"/>
              <a:t>Målet om minimum 30% utenlandske- med god margin (høy internasjonal rekruttering). 2015- 50% utenlandske </a:t>
            </a:r>
            <a:r>
              <a:rPr lang="nb-NO" b="1" baseline="0" dirty="0" err="1" smtClean="0"/>
              <a:t>førsteam</a:t>
            </a:r>
            <a:r>
              <a:rPr lang="nb-NO" b="1" baseline="0" dirty="0" smtClean="0"/>
              <a:t>.</a:t>
            </a:r>
          </a:p>
          <a:p>
            <a:endParaRPr lang="nb-NO" b="1" baseline="0" dirty="0" smtClean="0"/>
          </a:p>
          <a:p>
            <a:r>
              <a:rPr lang="nb-NO" b="1" baseline="0" dirty="0" smtClean="0"/>
              <a:t>Handlingsplan for likestilling- IMV mannsdominert. Jobbe ekstra for å få frem kvinnene. Hvis tilnærmet like kvalifikasjoner, kvinner rangeres foran.</a:t>
            </a:r>
            <a:endParaRPr lang="nb-NO" b="1" dirty="0" smtClean="0"/>
          </a:p>
          <a:p>
            <a:r>
              <a:rPr lang="nb-NO" dirty="0" smtClean="0"/>
              <a:t>Mål minimum 40% av begge kjønn. </a:t>
            </a:r>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19</a:t>
            </a:fld>
            <a:endParaRPr lang="en-US"/>
          </a:p>
        </p:txBody>
      </p:sp>
    </p:spTree>
    <p:extLst>
      <p:ext uri="{BB962C8B-B14F-4D97-AF65-F5344CB8AC3E}">
        <p14:creationId xmlns:p14="http://schemas.microsoft.com/office/powerpoint/2010/main" val="173657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smtClean="0"/>
              <a:t>TUV: hver 14 dag – 3 ukers innleveringsfrist! Protokoll legges ut på nett</a:t>
            </a:r>
          </a:p>
          <a:p>
            <a:r>
              <a:rPr lang="nb-NO" dirty="0" smtClean="0"/>
              <a:t>TUTA: hver 3 uke</a:t>
            </a:r>
          </a:p>
          <a:p>
            <a:endParaRPr lang="nb-NO" dirty="0" smtClean="0"/>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smtClean="0"/>
          </a:p>
          <a:p>
            <a:endParaRPr lang="nb-NO" dirty="0" smtClean="0"/>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5</a:t>
            </a:fld>
            <a:endParaRPr lang="en-US"/>
          </a:p>
        </p:txBody>
      </p:sp>
    </p:spTree>
    <p:extLst>
      <p:ext uri="{BB962C8B-B14F-4D97-AF65-F5344CB8AC3E}">
        <p14:creationId xmlns:p14="http://schemas.microsoft.com/office/powerpoint/2010/main" val="30419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b="1" dirty="0" smtClean="0"/>
              <a:t>Til stilling</a:t>
            </a:r>
            <a:r>
              <a:rPr lang="nb-NO" b="1" baseline="0" dirty="0" smtClean="0"/>
              <a:t> som førsteamanuensis</a:t>
            </a:r>
          </a:p>
          <a:p>
            <a:endParaRPr lang="nb-NO" baseline="0" dirty="0" smtClean="0"/>
          </a:p>
          <a:p>
            <a:r>
              <a:rPr lang="nb-NO" b="1" baseline="0" dirty="0" smtClean="0"/>
              <a:t>Praksis </a:t>
            </a:r>
            <a:r>
              <a:rPr lang="nb-NO" baseline="0" dirty="0" smtClean="0"/>
              <a:t>– søkerlister, cv/publikasjonsliste for de innstilte</a:t>
            </a:r>
          </a:p>
          <a:p>
            <a:endParaRPr lang="nb-NO" baseline="0" dirty="0" smtClean="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baseline="0" dirty="0" smtClean="0"/>
          </a:p>
          <a:p>
            <a:endParaRPr lang="nb-NO" baseline="0" dirty="0" smtClean="0"/>
          </a:p>
          <a:p>
            <a:r>
              <a:rPr lang="nb-NO" b="1" baseline="0" dirty="0" smtClean="0"/>
              <a:t>Hvilke ansatte trenger vi for å nå «stjernene». Hva har vi og hva trenger vi`?</a:t>
            </a:r>
            <a:endParaRPr lang="nb-NO" baseline="0" dirty="0" smtClean="0"/>
          </a:p>
          <a:p>
            <a:endParaRPr lang="nb-NO" baseline="0" dirty="0" smtClean="0"/>
          </a:p>
          <a:p>
            <a:endParaRPr lang="nb-NO" baseline="0" dirty="0" smtClean="0"/>
          </a:p>
          <a:p>
            <a:r>
              <a:rPr lang="nb-NO" baseline="0" dirty="0" smtClean="0"/>
              <a:t>Stillingsplan – må være godkjent før de får lyse ut (5 </a:t>
            </a:r>
            <a:r>
              <a:rPr lang="nb-NO" baseline="0" dirty="0" err="1" smtClean="0"/>
              <a:t>årige</a:t>
            </a:r>
            <a:r>
              <a:rPr lang="nb-NO" baseline="0" dirty="0" smtClean="0"/>
              <a:t> planer, kan revideres årlig). Kan revideres årlig/ ved behov. Må godkjennes av fakultetsledelsen.</a:t>
            </a:r>
          </a:p>
          <a:p>
            <a:r>
              <a:rPr lang="nb-NO" baseline="0" dirty="0" smtClean="0"/>
              <a:t>IAKH nå i gang med å lage ny plan. Gamle ferdig.</a:t>
            </a:r>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b-NO" b="1" dirty="0" smtClean="0"/>
              <a:t>Hensikt-</a:t>
            </a:r>
            <a:r>
              <a:rPr lang="nb-NO" dirty="0" smtClean="0"/>
              <a:t> raskere tilsettingsprosesser, (Mindre å sende inn</a:t>
            </a:r>
            <a:r>
              <a:rPr lang="nb-NO" baseline="0" dirty="0" smtClean="0"/>
              <a:t> av verker.)</a:t>
            </a:r>
            <a:endParaRPr lang="nb-NO" dirty="0" smtClean="0"/>
          </a:p>
          <a:p>
            <a:r>
              <a:rPr lang="nb-NO" dirty="0" smtClean="0"/>
              <a:t> sikrer at det legges vekt på siste 5 år, mer kvinner? </a:t>
            </a:r>
            <a:endParaRPr lang="nb-NO" b="1"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nb-NO" sz="2000" b="1"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nb-NO" sz="2000" b="1" dirty="0" smtClean="0"/>
              <a:t>Summarisk begrunnelse for</a:t>
            </a:r>
            <a:r>
              <a:rPr lang="nb-NO" sz="2000" b="1" baseline="0" dirty="0" smtClean="0"/>
              <a:t> uaktuelle søkere </a:t>
            </a:r>
            <a:r>
              <a:rPr lang="nb-NO" sz="2000" dirty="0" smtClean="0"/>
              <a:t>(gruppebegrunnelser, </a:t>
            </a:r>
            <a:r>
              <a:rPr lang="nb-NO" sz="2000" dirty="0" err="1" smtClean="0"/>
              <a:t>evt</a:t>
            </a:r>
            <a:r>
              <a:rPr lang="nb-NO" sz="2000" dirty="0" smtClean="0"/>
              <a:t> enkeltbegrunnelser)</a:t>
            </a:r>
          </a:p>
          <a:p>
            <a:endParaRPr lang="nb-NO" dirty="0" smtClean="0"/>
          </a:p>
          <a:p>
            <a:r>
              <a:rPr lang="nb-NO" b="1" baseline="0" dirty="0" smtClean="0"/>
              <a:t>Mal – deles ofte inn i tre grupper: </a:t>
            </a:r>
            <a:r>
              <a:rPr lang="nb-NO" baseline="0" dirty="0" smtClean="0"/>
              <a:t>tetgruppen A, kvalifisert med ikke blant de beste B, ikke kvalifisert C. (synes er verst- tydelig på hva de ikke er kvalifisert etter (si hvis doktorgrad i feil fagfelt)</a:t>
            </a:r>
          </a:p>
          <a:p>
            <a:r>
              <a:rPr lang="nb-NO" baseline="0" dirty="0" smtClean="0"/>
              <a:t>Se på siste 5 års produksjon (vektlegges mest)</a:t>
            </a:r>
          </a:p>
          <a:p>
            <a:endParaRPr lang="nb-NO" baseline="0" dirty="0" smtClean="0"/>
          </a:p>
          <a:p>
            <a:endParaRPr lang="nb-NO" baseline="0" dirty="0" smtClean="0"/>
          </a:p>
          <a:p>
            <a:endParaRPr lang="nb-NO" baseline="0" dirty="0" smtClean="0"/>
          </a:p>
          <a:p>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8</a:t>
            </a:fld>
            <a:endParaRPr lang="en-US"/>
          </a:p>
        </p:txBody>
      </p:sp>
    </p:spTree>
    <p:extLst>
      <p:ext uri="{BB962C8B-B14F-4D97-AF65-F5344CB8AC3E}">
        <p14:creationId xmlns:p14="http://schemas.microsoft.com/office/powerpoint/2010/main" val="2192889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b="1" dirty="0" smtClean="0"/>
              <a:t>Når benyttes? </a:t>
            </a:r>
            <a:r>
              <a:rPr lang="nb-NO" b="1" dirty="0" err="1" smtClean="0"/>
              <a:t>Førsteam</a:t>
            </a:r>
            <a:r>
              <a:rPr lang="nb-NO" b="1" dirty="0" smtClean="0"/>
              <a:t>/professorstillinger – oppnevnes i tide, kortere leveringsfrist?</a:t>
            </a:r>
          </a:p>
          <a:p>
            <a:endParaRPr lang="nb-NO" b="1" dirty="0" smtClean="0"/>
          </a:p>
          <a:p>
            <a:r>
              <a:rPr lang="nb-NO" b="1" dirty="0" smtClean="0"/>
              <a:t>Oppnevnes: </a:t>
            </a:r>
            <a:r>
              <a:rPr lang="nb-NO" dirty="0" smtClean="0"/>
              <a:t>innstillingsmyndigheten eller den som bemyndiges</a:t>
            </a:r>
            <a:r>
              <a:rPr lang="nb-NO" baseline="0" dirty="0" smtClean="0"/>
              <a:t> (instituttleder </a:t>
            </a:r>
            <a:r>
              <a:rPr lang="nb-NO" baseline="0" dirty="0" err="1" smtClean="0"/>
              <a:t>iht</a:t>
            </a:r>
            <a:r>
              <a:rPr lang="nb-NO" baseline="0" dirty="0" smtClean="0"/>
              <a:t> </a:t>
            </a:r>
            <a:r>
              <a:rPr lang="nb-NO" baseline="0" dirty="0" err="1" smtClean="0"/>
              <a:t>hfs</a:t>
            </a:r>
            <a:r>
              <a:rPr lang="nb-NO" baseline="0" dirty="0" smtClean="0"/>
              <a:t> reglement ”Retningslinjer for </a:t>
            </a:r>
            <a:r>
              <a:rPr lang="nb-NO" baseline="0" dirty="0" err="1" smtClean="0"/>
              <a:t>intervu</a:t>
            </a:r>
            <a:r>
              <a:rPr lang="nb-NO" baseline="0" dirty="0" smtClean="0"/>
              <a:t> og prøveforelesning ved tilsetting i vitenskapelige stillinger ved HF)</a:t>
            </a:r>
          </a:p>
          <a:p>
            <a:r>
              <a:rPr lang="nb-NO" baseline="0" dirty="0" smtClean="0"/>
              <a:t>Søkerne underrettes om hvem som er oppnevnt som sakkyndig.</a:t>
            </a:r>
          </a:p>
          <a:p>
            <a:endParaRPr lang="nb-NO" baseline="0" dirty="0" smtClean="0"/>
          </a:p>
          <a:p>
            <a:endParaRPr lang="nb-NO" dirty="0" smtClean="0"/>
          </a:p>
          <a:p>
            <a:r>
              <a:rPr lang="nb-NO" dirty="0" smtClean="0"/>
              <a:t>Spesielt med sakkyndig</a:t>
            </a:r>
            <a:r>
              <a:rPr lang="nb-NO" b="1" dirty="0" smtClean="0"/>
              <a:t>: uttale seg i forhold til kunngjøringstekstens </a:t>
            </a:r>
            <a:r>
              <a:rPr lang="nb-NO" dirty="0" smtClean="0"/>
              <a:t>krav (ikke alltid de gjør) for eksempel legge mest vekt på siste 5 års</a:t>
            </a:r>
            <a:r>
              <a:rPr lang="nb-NO" baseline="0" dirty="0" smtClean="0"/>
              <a:t> produksjon, internasjonalt, samarbeid etc.</a:t>
            </a:r>
          </a:p>
          <a:p>
            <a:endParaRPr lang="nb-NO" baseline="0" dirty="0" smtClean="0"/>
          </a:p>
          <a:p>
            <a:r>
              <a:rPr lang="nb-NO" baseline="0" dirty="0" smtClean="0"/>
              <a:t>MAL- elektronisk vurderingsskjema som hos forskningsrådet. Jobbes med.</a:t>
            </a:r>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b="1" dirty="0" smtClean="0"/>
              <a:t>Ofte samme som sorteringskomiteen</a:t>
            </a:r>
            <a:r>
              <a:rPr lang="nb-NO" dirty="0" smtClean="0"/>
              <a:t>, </a:t>
            </a:r>
            <a:r>
              <a:rPr lang="nb-NO" baseline="0" dirty="0" smtClean="0"/>
              <a:t>Student er med hvis undervisning.</a:t>
            </a:r>
          </a:p>
          <a:p>
            <a:pPr marL="0" marR="0" lvl="1" indent="0" algn="l" defTabSz="914400" rtl="0" eaLnBrk="0" fontAlgn="base" latinLnBrk="0" hangingPunct="0">
              <a:lnSpc>
                <a:spcPct val="100000"/>
              </a:lnSpc>
              <a:spcBef>
                <a:spcPct val="30000"/>
              </a:spcBef>
              <a:spcAft>
                <a:spcPct val="0"/>
              </a:spcAft>
              <a:buClrTx/>
              <a:buSzTx/>
              <a:buFontTx/>
              <a:buNone/>
              <a:tabLst/>
              <a:defRPr/>
            </a:pPr>
            <a:r>
              <a:rPr lang="nb-NO" sz="1600" dirty="0" err="1" smtClean="0"/>
              <a:t>Prøveforelesning-så</a:t>
            </a:r>
            <a:r>
              <a:rPr lang="nb-NO" sz="1600" dirty="0" smtClean="0"/>
              <a:t> reelle som mulig, se på formidlingsevne, variasjon i undervisningsformer, lengde, nivå og lignende)</a:t>
            </a:r>
          </a:p>
          <a:p>
            <a:endParaRPr lang="nb-NO" dirty="0" smtClean="0"/>
          </a:p>
          <a:p>
            <a:endParaRPr lang="nb-NO" b="1" baseline="0" dirty="0" smtClean="0"/>
          </a:p>
          <a:p>
            <a:r>
              <a:rPr lang="nb-NO" b="1" baseline="0" dirty="0" smtClean="0"/>
              <a:t>Egnethet </a:t>
            </a:r>
            <a:r>
              <a:rPr lang="nb-NO" b="1" baseline="0" dirty="0" err="1" smtClean="0"/>
              <a:t>ift</a:t>
            </a:r>
            <a:r>
              <a:rPr lang="nb-NO" b="1" baseline="0" dirty="0" smtClean="0"/>
              <a:t> undervisningsstilling: </a:t>
            </a:r>
            <a:r>
              <a:rPr lang="nb-NO" baseline="0" dirty="0" smtClean="0"/>
              <a:t>Det er ikke saklig å legge avgjørende vekt på at en av søkerne vurderes som </a:t>
            </a:r>
            <a:r>
              <a:rPr lang="nb-NO" b="1" baseline="0" dirty="0" smtClean="0"/>
              <a:t>glimrende forsker </a:t>
            </a:r>
            <a:r>
              <a:rPr lang="nb-NO" baseline="0" dirty="0" smtClean="0"/>
              <a:t>hvis søker ren undervisningsstilling. Likt- kan forskning telle positivt.</a:t>
            </a:r>
          </a:p>
          <a:p>
            <a:r>
              <a:rPr lang="nb-NO" baseline="0" dirty="0" smtClean="0"/>
              <a:t>Hvis vektlegger noe </a:t>
            </a:r>
            <a:r>
              <a:rPr lang="nb-NO" baseline="0" dirty="0" err="1" smtClean="0"/>
              <a:t>ift</a:t>
            </a:r>
            <a:r>
              <a:rPr lang="nb-NO" baseline="0" dirty="0" smtClean="0"/>
              <a:t> en søker, må alle vurdere for dette kriteriet. Egnethet: lederegenskaper, samarbeidsevner, formidlingsevner, miljøskaper innovative evner, motivasjon, visjoner. Spør gjerne om eksempler på vellykket samarbeid etc.</a:t>
            </a:r>
          </a:p>
          <a:p>
            <a:r>
              <a:rPr lang="nb-NO" baseline="0" dirty="0" smtClean="0"/>
              <a:t>Forelesning: samme emne eller selvvalgt emne, emnet og målgruppe oppgis, to uker i forveien. Søkerne kan høre på hverandre. </a:t>
            </a:r>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smtClean="0"/>
          </a:p>
          <a:p>
            <a:r>
              <a:rPr lang="nb-NO" dirty="0" smtClean="0"/>
              <a:t>Stipendiat: skille prosjektet og egnethet, ikke krav om at de skal ha skrevet prosjektet selv. Gjennomføringsevne etc. Bruk argumenter fra faglig vurdering (karakterer, studieprogresjon, </a:t>
            </a:r>
            <a:r>
              <a:rPr lang="nb-NO" dirty="0" err="1" smtClean="0"/>
              <a:t>etc</a:t>
            </a:r>
            <a:r>
              <a:rPr lang="nb-NO" dirty="0" smtClean="0"/>
              <a:t>) og referanse.</a:t>
            </a:r>
          </a:p>
          <a:p>
            <a:r>
              <a:rPr lang="nb-NO" dirty="0" smtClean="0"/>
              <a:t> Forelesningen –få studenter og ansatte til å gå på</a:t>
            </a:r>
            <a:r>
              <a:rPr lang="nb-NO" baseline="0" dirty="0" smtClean="0"/>
              <a:t> den. Søkerne kan høre på hverandre.</a:t>
            </a:r>
            <a:endParaRPr lang="nb-NO" dirty="0"/>
          </a:p>
        </p:txBody>
      </p:sp>
      <p:sp>
        <p:nvSpPr>
          <p:cNvPr id="4" name="Slide Number Placeholder 3"/>
          <p:cNvSpPr>
            <a:spLocks noGrp="1"/>
          </p:cNvSpPr>
          <p:nvPr>
            <p:ph type="sldNum" sz="quarter" idx="10"/>
          </p:nvPr>
        </p:nvSpPr>
        <p:spPr/>
        <p:txBody>
          <a:bodyPr/>
          <a:lstStyle/>
          <a:p>
            <a:pPr>
              <a:defRPr/>
            </a:pPr>
            <a:fld id="{0E212FD5-699D-5446-91C2-BD1F826460AC}" type="slidenum">
              <a:rPr lang="en-US" smtClean="0"/>
              <a:pPr>
                <a:defRPr/>
              </a:pPr>
              <a:t>11</a:t>
            </a:fld>
            <a:endParaRPr lang="en-US"/>
          </a:p>
        </p:txBody>
      </p:sp>
    </p:spTree>
    <p:extLst>
      <p:ext uri="{BB962C8B-B14F-4D97-AF65-F5344CB8AC3E}">
        <p14:creationId xmlns:p14="http://schemas.microsoft.com/office/powerpoint/2010/main" val="1374926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08CE7E65-80D8-714C-95C4-FC601B5029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356AF274-2DFC-AD46-B3B2-BE1175F4DF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65E22FF8-BF60-C14A-ABC9-77F388AB33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C0369DA0-EB81-4F4A-836B-20A0EAE576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F3D39E87-D7F2-434B-B89C-983785DC23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r>
              <a:rPr lang="nb-NO"/>
              <a:t>11. april 2011</a:t>
            </a:r>
          </a:p>
        </p:txBody>
      </p:sp>
      <p:sp>
        <p:nvSpPr>
          <p:cNvPr id="8"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9" name="Rectangle 12"/>
          <p:cNvSpPr>
            <a:spLocks noGrp="1" noChangeArrowheads="1"/>
          </p:cNvSpPr>
          <p:nvPr>
            <p:ph type="sldNum" sz="quarter" idx="12"/>
          </p:nvPr>
        </p:nvSpPr>
        <p:spPr/>
        <p:txBody>
          <a:bodyPr/>
          <a:lstStyle>
            <a:lvl1pPr>
              <a:defRPr/>
            </a:lvl1pPr>
          </a:lstStyle>
          <a:p>
            <a:pPr>
              <a:defRPr/>
            </a:pPr>
            <a:fld id="{87290EB1-80F4-B74F-B01D-DB40DAAE6E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r>
              <a:rPr lang="nb-NO"/>
              <a:t>11. april 2011</a:t>
            </a:r>
          </a:p>
        </p:txBody>
      </p:sp>
      <p:sp>
        <p:nvSpPr>
          <p:cNvPr id="4"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5" name="Rectangle 12"/>
          <p:cNvSpPr>
            <a:spLocks noGrp="1" noChangeArrowheads="1"/>
          </p:cNvSpPr>
          <p:nvPr>
            <p:ph type="sldNum" sz="quarter" idx="12"/>
          </p:nvPr>
        </p:nvSpPr>
        <p:spPr/>
        <p:txBody>
          <a:bodyPr/>
          <a:lstStyle>
            <a:lvl1pPr>
              <a:defRPr/>
            </a:lvl1pPr>
          </a:lstStyle>
          <a:p>
            <a:pPr>
              <a:defRPr/>
            </a:pPr>
            <a:fld id="{1794A47C-FBA1-3541-8DD3-B4FF899498D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r>
              <a:rPr lang="nb-NO"/>
              <a:t>11. april 2011</a:t>
            </a:r>
          </a:p>
        </p:txBody>
      </p:sp>
      <p:sp>
        <p:nvSpPr>
          <p:cNvPr id="3"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4" name="Rectangle 12"/>
          <p:cNvSpPr>
            <a:spLocks noGrp="1" noChangeArrowheads="1"/>
          </p:cNvSpPr>
          <p:nvPr>
            <p:ph type="sldNum" sz="quarter" idx="12"/>
          </p:nvPr>
        </p:nvSpPr>
        <p:spPr/>
        <p:txBody>
          <a:bodyPr/>
          <a:lstStyle>
            <a:lvl1pPr>
              <a:defRPr/>
            </a:lvl1pPr>
          </a:lstStyle>
          <a:p>
            <a:pPr>
              <a:defRPr/>
            </a:pPr>
            <a:fld id="{962507ED-118C-0949-AFBC-8026D2FF83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80A35AA1-8D1B-5A47-8B5F-6B40C5FCC4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276DEBE9-BA08-464E-83DE-8DFB649E0C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nb-NO"/>
              <a:t>11. april 2011</a:t>
            </a:r>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dirty="0" err="1" smtClean="0"/>
            </a:lvl1pPr>
          </a:lstStyle>
          <a:p>
            <a:pPr>
              <a:defRPr/>
            </a:pPr>
            <a:r>
              <a:rPr lang="en-US"/>
              <a:t>Tema Powerpoint</a:t>
            </a:r>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a:defRPr/>
            </a:pPr>
            <a:fld id="{1F2AD574-4A86-D345-B0C2-F9EB842C5D23}" type="slidenum">
              <a:rPr lang="en-US"/>
              <a:pPr>
                <a:defRPr/>
              </a:pPr>
              <a:t>‹#›</a:t>
            </a:fld>
            <a:endParaRPr lang="en-US"/>
          </a:p>
        </p:txBody>
      </p:sp>
      <p:pic>
        <p:nvPicPr>
          <p:cNvPr id="9" name="Picture 8" descr="UiO_Humanistiske_A.png"/>
          <p:cNvPicPr>
            <a:picLocks noChangeAspect="1"/>
          </p:cNvPicPr>
          <p:nvPr/>
        </p:nvPicPr>
        <p:blipFill>
          <a:blip r:embed="rId13"/>
          <a:stretch>
            <a:fillRect/>
          </a:stretch>
        </p:blipFill>
        <p:spPr>
          <a:xfrm>
            <a:off x="304801" y="228600"/>
            <a:ext cx="2919697" cy="150437"/>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nb-NO" sz="3200" dirty="0" smtClean="0"/>
              <a:t>Instituttstyret </a:t>
            </a:r>
            <a:r>
              <a:rPr lang="nb-NO" sz="3200" smtClean="0"/>
              <a:t>på ILN</a:t>
            </a:r>
            <a:endParaRPr lang="nb-NO" sz="3200" dirty="0"/>
          </a:p>
        </p:txBody>
      </p:sp>
      <p:sp>
        <p:nvSpPr>
          <p:cNvPr id="15363" name="Rectangle 3"/>
          <p:cNvSpPr>
            <a:spLocks noGrp="1" noChangeArrowheads="1"/>
          </p:cNvSpPr>
          <p:nvPr>
            <p:ph type="subTitle" idx="1"/>
          </p:nvPr>
        </p:nvSpPr>
        <p:spPr>
          <a:xfrm>
            <a:off x="899592" y="3573016"/>
            <a:ext cx="7543800" cy="1752600"/>
          </a:xfrm>
        </p:spPr>
        <p:txBody>
          <a:bodyPr/>
          <a:lstStyle/>
          <a:p>
            <a:r>
              <a:rPr lang="nb-NO" dirty="0" smtClean="0"/>
              <a:t>Tilsettinger fra A-Å</a:t>
            </a:r>
          </a:p>
          <a:p>
            <a:endParaRPr lang="nb-NO" sz="1600" dirty="0" smtClean="0"/>
          </a:p>
          <a:p>
            <a:r>
              <a:rPr lang="nb-NO" sz="1600" dirty="0" smtClean="0"/>
              <a:t>av seniorrådgiver/jurist Greta Holm</a:t>
            </a:r>
            <a:endParaRPr lang="nb-NO"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Interjvukomiteen</a:t>
            </a:r>
            <a:r>
              <a:rPr lang="nb-NO" dirty="0" smtClean="0"/>
              <a:t> fortsetter</a:t>
            </a:r>
            <a:endParaRPr lang="nb-NO" dirty="0"/>
          </a:p>
        </p:txBody>
      </p:sp>
      <p:sp>
        <p:nvSpPr>
          <p:cNvPr id="3" name="Content Placeholder 2"/>
          <p:cNvSpPr>
            <a:spLocks noGrp="1"/>
          </p:cNvSpPr>
          <p:nvPr>
            <p:ph idx="1"/>
          </p:nvPr>
        </p:nvSpPr>
        <p:spPr/>
        <p:txBody>
          <a:bodyPr/>
          <a:lstStyle/>
          <a:p>
            <a:r>
              <a:rPr lang="nb-NO" sz="2400" dirty="0"/>
              <a:t>Utsilingsprosessen</a:t>
            </a:r>
          </a:p>
          <a:p>
            <a:pPr lvl="1"/>
            <a:r>
              <a:rPr lang="nb-NO" sz="1600" dirty="0"/>
              <a:t>Inndeling i </a:t>
            </a:r>
            <a:r>
              <a:rPr lang="nb-NO" sz="1600" dirty="0" smtClean="0"/>
              <a:t>grupper (hvis mange søkere)</a:t>
            </a:r>
            <a:endParaRPr lang="nb-NO" sz="1600" dirty="0"/>
          </a:p>
          <a:p>
            <a:pPr lvl="1"/>
            <a:r>
              <a:rPr lang="nb-NO" sz="1600" dirty="0"/>
              <a:t>Alder (stipendiat)</a:t>
            </a:r>
          </a:p>
          <a:p>
            <a:pPr lvl="1"/>
            <a:r>
              <a:rPr lang="nb-NO" sz="1600" dirty="0"/>
              <a:t>Har doktorgrad fra før (innen samme fagfelt) (Stipendiat)</a:t>
            </a:r>
          </a:p>
          <a:p>
            <a:pPr lvl="1"/>
            <a:r>
              <a:rPr lang="nb-NO" sz="1600" dirty="0" smtClean="0"/>
              <a:t>Overkvalifisert</a:t>
            </a:r>
          </a:p>
          <a:p>
            <a:pPr marL="400050"/>
            <a:endParaRPr lang="nb-NO" sz="2000" dirty="0" smtClean="0"/>
          </a:p>
          <a:p>
            <a:r>
              <a:rPr lang="nb-NO" sz="2000" dirty="0" smtClean="0"/>
              <a:t>Ikke legge avgjørende vekt på glimrende forsker, hvis undervisningsstilling</a:t>
            </a:r>
          </a:p>
          <a:p>
            <a:r>
              <a:rPr lang="nb-NO" sz="2000" dirty="0" smtClean="0"/>
              <a:t>Hvis et moment vektlagt, må vurderes for alle kandidater</a:t>
            </a:r>
          </a:p>
          <a:p>
            <a:r>
              <a:rPr lang="nb-NO" sz="2000" dirty="0" smtClean="0"/>
              <a:t>Stipendiater- skille prosjekt og gjennomføringsevne</a:t>
            </a:r>
          </a:p>
          <a:p>
            <a:r>
              <a:rPr lang="nb-NO" sz="2000" dirty="0" smtClean="0"/>
              <a:t>Forelesningstema- så reell som mulig, offentlig</a:t>
            </a:r>
            <a:endParaRPr lang="nb-NO" sz="2000" dirty="0"/>
          </a:p>
          <a:p>
            <a:pPr marL="0" indent="0">
              <a:buNone/>
            </a:pPr>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11</a:t>
            </a:fld>
            <a:endParaRPr lang="en-US"/>
          </a:p>
        </p:txBody>
      </p:sp>
    </p:spTree>
    <p:extLst>
      <p:ext uri="{BB962C8B-B14F-4D97-AF65-F5344CB8AC3E}">
        <p14:creationId xmlns:p14="http://schemas.microsoft.com/office/powerpoint/2010/main" val="816584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Instituttstyrebehandlingen</a:t>
            </a:r>
            <a:endParaRPr lang="nb-NO" dirty="0"/>
          </a:p>
        </p:txBody>
      </p:sp>
      <p:sp>
        <p:nvSpPr>
          <p:cNvPr id="3" name="Content Placeholder 2"/>
          <p:cNvSpPr>
            <a:spLocks noGrp="1"/>
          </p:cNvSpPr>
          <p:nvPr>
            <p:ph idx="1"/>
          </p:nvPr>
        </p:nvSpPr>
        <p:spPr/>
        <p:txBody>
          <a:bodyPr/>
          <a:lstStyle/>
          <a:p>
            <a:pPr>
              <a:buNone/>
            </a:pPr>
            <a:endParaRPr lang="nb-NO" dirty="0" smtClean="0"/>
          </a:p>
          <a:p>
            <a:pPr lvl="1"/>
            <a:r>
              <a:rPr lang="nb-NO" sz="2000" dirty="0" smtClean="0"/>
              <a:t>Medlemmene kan ha sittet i komiteene, vervkombinasjoner tillatt. Kan også sitte i TUV.</a:t>
            </a:r>
          </a:p>
          <a:p>
            <a:pPr lvl="1"/>
            <a:r>
              <a:rPr lang="nb-NO" sz="2000" dirty="0" smtClean="0"/>
              <a:t>Er saken tilstrekkelig opplyst, </a:t>
            </a:r>
            <a:r>
              <a:rPr lang="nb-NO" sz="2000" dirty="0" err="1" smtClean="0"/>
              <a:t>evt</a:t>
            </a:r>
            <a:r>
              <a:rPr lang="nb-NO" sz="2000" dirty="0" smtClean="0"/>
              <a:t> feil som må rettes?</a:t>
            </a:r>
          </a:p>
          <a:p>
            <a:pPr lvl="1"/>
            <a:r>
              <a:rPr lang="nb-NO" sz="2000" dirty="0" smtClean="0"/>
              <a:t>Dissens og begrunnelser for rekkefølgen</a:t>
            </a:r>
          </a:p>
          <a:p>
            <a:pPr lvl="1"/>
            <a:r>
              <a:rPr lang="nb-NO" sz="2000" dirty="0" smtClean="0"/>
              <a:t>Innstillingen er unntatt offentlighet</a:t>
            </a:r>
          </a:p>
          <a:p>
            <a:pPr lvl="1"/>
            <a:r>
              <a:rPr lang="nb-NO" sz="2000" dirty="0" smtClean="0"/>
              <a:t>Søkerne: innsyn i innstilte kandidater, fakta i innstillingen</a:t>
            </a:r>
          </a:p>
          <a:p>
            <a:pPr lvl="1"/>
            <a:r>
              <a:rPr lang="nb-NO" sz="2000" dirty="0" smtClean="0"/>
              <a:t>styrets medlemmer har taushetsplikt</a:t>
            </a:r>
          </a:p>
          <a:p>
            <a:pPr lvl="1">
              <a:buNone/>
            </a:pPr>
            <a:endParaRPr lang="nb-NO" dirty="0" smtClean="0"/>
          </a:p>
          <a:p>
            <a:pPr lvl="1"/>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12</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Tilsettingsutvalget</a:t>
            </a:r>
            <a:endParaRPr lang="nb-NO" dirty="0"/>
          </a:p>
        </p:txBody>
      </p:sp>
      <p:sp>
        <p:nvSpPr>
          <p:cNvPr id="3" name="Content Placeholder 2"/>
          <p:cNvSpPr>
            <a:spLocks noGrp="1"/>
          </p:cNvSpPr>
          <p:nvPr>
            <p:ph idx="1"/>
          </p:nvPr>
        </p:nvSpPr>
        <p:spPr/>
        <p:txBody>
          <a:bodyPr/>
          <a:lstStyle/>
          <a:p>
            <a:pPr lvl="1"/>
            <a:r>
              <a:rPr lang="nb-NO" sz="1800" dirty="0" smtClean="0"/>
              <a:t>5 medlemmer </a:t>
            </a:r>
          </a:p>
          <a:p>
            <a:pPr lvl="2"/>
            <a:r>
              <a:rPr lang="nb-NO" sz="1400" dirty="0" smtClean="0"/>
              <a:t>dekan, to vitenskapelige tilsatte, en ansatt i teknisk administrativ stilling og en student (Utgår fra fakultetsstyret)</a:t>
            </a:r>
          </a:p>
          <a:p>
            <a:pPr lvl="2"/>
            <a:r>
              <a:rPr lang="nb-NO" sz="1400" dirty="0" smtClean="0"/>
              <a:t>Administrasjonen (Monica Bakken og Greta Holm –referent + kan svare på spørsmål)</a:t>
            </a:r>
          </a:p>
          <a:p>
            <a:pPr lvl="1"/>
            <a:r>
              <a:rPr lang="nb-NO" sz="1800" dirty="0" smtClean="0"/>
              <a:t>tilsettende myndighet</a:t>
            </a:r>
          </a:p>
          <a:p>
            <a:pPr lvl="1"/>
            <a:r>
              <a:rPr lang="nb-NO" sz="1800" dirty="0" smtClean="0"/>
              <a:t>”best kvalifiserte”</a:t>
            </a:r>
          </a:p>
          <a:p>
            <a:pPr lvl="2"/>
            <a:r>
              <a:rPr lang="nb-NO" sz="1400" dirty="0" smtClean="0"/>
              <a:t>hva er krav i kunngjøringen?, hva skal/kan vektlegges? Helhetsvurdering.</a:t>
            </a:r>
          </a:p>
          <a:p>
            <a:pPr lvl="1"/>
            <a:r>
              <a:rPr lang="nb-NO" sz="1800" dirty="0" smtClean="0"/>
              <a:t>Sakens dokumenter: </a:t>
            </a:r>
          </a:p>
          <a:p>
            <a:pPr lvl="2"/>
            <a:r>
              <a:rPr lang="nb-NO" sz="1400" dirty="0" smtClean="0"/>
              <a:t>samme som instituttstyret</a:t>
            </a:r>
          </a:p>
          <a:p>
            <a:pPr lvl="2"/>
            <a:r>
              <a:rPr lang="nb-NO" sz="1400" dirty="0" smtClean="0"/>
              <a:t>protokoll fra instituttstyret</a:t>
            </a:r>
          </a:p>
          <a:p>
            <a:pPr lvl="2"/>
            <a:r>
              <a:rPr lang="nb-NO" sz="1400" dirty="0" smtClean="0"/>
              <a:t>begrunnelser fra instituttstyret</a:t>
            </a:r>
          </a:p>
          <a:p>
            <a:pPr lvl="2"/>
            <a:endParaRPr lang="nb-NO" sz="1400" dirty="0" smtClean="0"/>
          </a:p>
          <a:p>
            <a:pPr lvl="1"/>
            <a:r>
              <a:rPr lang="nb-NO" sz="1800" dirty="0" smtClean="0"/>
              <a:t>Hvis saken ikke er tilstrekkelig opplyst, sendes den i retur</a:t>
            </a:r>
          </a:p>
          <a:p>
            <a:pPr lvl="1"/>
            <a:r>
              <a:rPr lang="nb-NO" sz="1800" dirty="0" smtClean="0"/>
              <a:t>TUs tilsynsfunksjon (UiOs tilsettingsutvalg)</a:t>
            </a:r>
          </a:p>
          <a:p>
            <a:pPr lvl="2"/>
            <a:endParaRPr lang="nb-NO" sz="1400" dirty="0" smtClean="0"/>
          </a:p>
          <a:p>
            <a:pPr lvl="1">
              <a:buNone/>
            </a:pPr>
            <a:endParaRPr lang="nb-NO" sz="1400"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13</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Habilitet</a:t>
            </a:r>
            <a:endParaRPr lang="nb-NO" dirty="0"/>
          </a:p>
        </p:txBody>
      </p:sp>
      <p:sp>
        <p:nvSpPr>
          <p:cNvPr id="3" name="Content Placeholder 2"/>
          <p:cNvSpPr>
            <a:spLocks noGrp="1"/>
          </p:cNvSpPr>
          <p:nvPr>
            <p:ph idx="1"/>
          </p:nvPr>
        </p:nvSpPr>
        <p:spPr/>
        <p:txBody>
          <a:bodyPr/>
          <a:lstStyle/>
          <a:p>
            <a:r>
              <a:rPr lang="nb-NO" sz="1800" b="1" dirty="0"/>
              <a:t>Forvaltningsloven § 6</a:t>
            </a:r>
            <a:endParaRPr lang="nb-NO" sz="1600" b="1" dirty="0"/>
          </a:p>
          <a:p>
            <a:pPr lvl="1"/>
            <a:r>
              <a:rPr lang="nb-NO" sz="1600" dirty="0"/>
              <a:t>Automatisk inhabilitet (selv søker, eller gift med søker, slektskap med mer )</a:t>
            </a:r>
          </a:p>
          <a:p>
            <a:pPr lvl="1"/>
            <a:r>
              <a:rPr lang="nb-NO" sz="1600" dirty="0"/>
              <a:t>Skjønnsmessig: ”Andre særegne forhold” som er egnet til å svekke tillitten til en beslutning hvis vedkommende deltar</a:t>
            </a:r>
            <a:r>
              <a:rPr lang="nb-NO" sz="1600" dirty="0" smtClean="0"/>
              <a:t>?</a:t>
            </a:r>
          </a:p>
          <a:p>
            <a:pPr marL="457200" lvl="1" indent="0">
              <a:buNone/>
            </a:pPr>
            <a:r>
              <a:rPr lang="nb-NO" sz="1600" b="1" dirty="0" smtClean="0"/>
              <a:t>Hensyn og formål</a:t>
            </a:r>
          </a:p>
          <a:p>
            <a:pPr marL="457200" lvl="1" indent="0">
              <a:buNone/>
            </a:pPr>
            <a:r>
              <a:rPr lang="nb-NO" sz="1600" dirty="0" smtClean="0"/>
              <a:t>-Hindre at offentlige tjenestemenn med personlige interesser i utfallet fatter avgjørelser eller tilrettelegger grunnlaget for dem.</a:t>
            </a:r>
          </a:p>
          <a:p>
            <a:pPr marL="457200" lvl="1" indent="0">
              <a:buNone/>
            </a:pPr>
            <a:r>
              <a:rPr lang="nb-NO" sz="1600" dirty="0" smtClean="0"/>
              <a:t>-sikre bedre og riktigere avgjørelser- motvirke usaklighet og forskjellsbehandling</a:t>
            </a:r>
          </a:p>
          <a:p>
            <a:pPr marL="457200" lvl="1" indent="0">
              <a:buNone/>
            </a:pPr>
            <a:r>
              <a:rPr lang="nb-NO" sz="1600" dirty="0" smtClean="0"/>
              <a:t>-sikre allmenhetens tillit til forvaltningen</a:t>
            </a:r>
          </a:p>
          <a:p>
            <a:pPr marL="457200" lvl="1" indent="0">
              <a:buNone/>
            </a:pPr>
            <a:r>
              <a:rPr lang="nb-NO" sz="1600" dirty="0" smtClean="0"/>
              <a:t>-verne tjenestemenn mot ubehag ved å måtte håndtere saker de har et for nært personlig forhold til</a:t>
            </a:r>
          </a:p>
          <a:p>
            <a:pPr marL="457200" lvl="1" indent="0">
              <a:buNone/>
            </a:pPr>
            <a:endParaRPr lang="nb-NO" sz="1600" b="1" dirty="0" smtClean="0"/>
          </a:p>
          <a:p>
            <a:pPr marL="457200" lvl="1" indent="0">
              <a:buNone/>
            </a:pPr>
            <a:r>
              <a:rPr lang="nb-NO" sz="1600" b="1" dirty="0" smtClean="0"/>
              <a:t>Virkning</a:t>
            </a:r>
          </a:p>
          <a:p>
            <a:pPr marL="457200" lvl="1" indent="0">
              <a:buNone/>
            </a:pPr>
            <a:r>
              <a:rPr lang="nb-NO" sz="1600" dirty="0" smtClean="0"/>
              <a:t>Inhabil tjenestemann skal ikke fatte avgjørelser eller tilrettelegge grunnlaget for den. Avgjørelser av inhabil tjenestemann kan bli ugyldige.</a:t>
            </a:r>
            <a:endParaRPr lang="nb-NO" sz="1600" dirty="0"/>
          </a:p>
          <a:p>
            <a:pPr marL="457200" lvl="1" indent="0">
              <a:buNone/>
            </a:pPr>
            <a:endParaRPr lang="nb-NO" sz="1600" b="1" dirty="0" smtClean="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14</a:t>
            </a:fld>
            <a:endParaRPr lang="en-US"/>
          </a:p>
        </p:txBody>
      </p:sp>
    </p:spTree>
    <p:extLst>
      <p:ext uri="{BB962C8B-B14F-4D97-AF65-F5344CB8AC3E}">
        <p14:creationId xmlns:p14="http://schemas.microsoft.com/office/powerpoint/2010/main" val="395868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Momenter i habilitetsvurderingen</a:t>
            </a:r>
            <a:endParaRPr lang="nb-NO" dirty="0"/>
          </a:p>
        </p:txBody>
      </p:sp>
      <p:sp>
        <p:nvSpPr>
          <p:cNvPr id="3" name="Content Placeholder 2"/>
          <p:cNvSpPr>
            <a:spLocks noGrp="1"/>
          </p:cNvSpPr>
          <p:nvPr>
            <p:ph idx="1"/>
          </p:nvPr>
        </p:nvSpPr>
        <p:spPr/>
        <p:txBody>
          <a:bodyPr/>
          <a:lstStyle/>
          <a:p>
            <a:pPr lvl="1"/>
            <a:r>
              <a:rPr lang="nb-NO" sz="1600" dirty="0" smtClean="0"/>
              <a:t>Må være noe «særegent»-skilles fra det normale, særinteresse?</a:t>
            </a:r>
          </a:p>
          <a:p>
            <a:pPr lvl="1"/>
            <a:r>
              <a:rPr lang="nb-NO" sz="1600" dirty="0" smtClean="0"/>
              <a:t>Nært </a:t>
            </a:r>
            <a:r>
              <a:rPr lang="nb-NO" sz="1600" dirty="0"/>
              <a:t>personlig vennskap eller uvennskap (faglig uenighet ikke nok)</a:t>
            </a:r>
          </a:p>
          <a:p>
            <a:pPr lvl="1"/>
            <a:r>
              <a:rPr lang="nb-NO" sz="1600" dirty="0" smtClean="0"/>
              <a:t>Nært faglig fellesskap, </a:t>
            </a:r>
            <a:r>
              <a:rPr lang="nb-NO" sz="1600" dirty="0"/>
              <a:t>som </a:t>
            </a:r>
            <a:r>
              <a:rPr lang="nb-NO" sz="1600" dirty="0" err="1"/>
              <a:t>samforfatterskap</a:t>
            </a:r>
            <a:r>
              <a:rPr lang="nb-NO" sz="1600" dirty="0"/>
              <a:t> (ikke redaktøransvar)</a:t>
            </a:r>
          </a:p>
          <a:p>
            <a:pPr lvl="1"/>
            <a:r>
              <a:rPr lang="nb-NO" sz="1600" dirty="0"/>
              <a:t>Vært veileder for stipendiat av nyere dato (siste tre år) (ikke </a:t>
            </a:r>
            <a:r>
              <a:rPr lang="nb-NO" sz="1600" dirty="0" err="1"/>
              <a:t>masterstud</a:t>
            </a:r>
            <a:r>
              <a:rPr lang="nb-NO" sz="1600" dirty="0"/>
              <a:t>, </a:t>
            </a:r>
            <a:r>
              <a:rPr lang="nb-NO" sz="1600" dirty="0" err="1"/>
              <a:t>vittas</a:t>
            </a:r>
            <a:r>
              <a:rPr lang="nb-NO" sz="1600" dirty="0"/>
              <a:t>)</a:t>
            </a:r>
          </a:p>
          <a:p>
            <a:pPr lvl="1"/>
            <a:r>
              <a:rPr lang="nb-NO" sz="1600" dirty="0"/>
              <a:t>Omfang, varighet og nærhet i tid </a:t>
            </a:r>
            <a:r>
              <a:rPr lang="nb-NO" sz="1600" dirty="0" smtClean="0"/>
              <a:t>(aktivt, faglig samarbeid av nyere dato?)</a:t>
            </a:r>
          </a:p>
          <a:p>
            <a:pPr lvl="1"/>
            <a:r>
              <a:rPr lang="nb-NO" sz="1600" dirty="0" smtClean="0"/>
              <a:t>Mulighet </a:t>
            </a:r>
            <a:r>
              <a:rPr lang="nb-NO" sz="1600" dirty="0"/>
              <a:t>for personlig vinning/tap/ulempe </a:t>
            </a:r>
          </a:p>
          <a:p>
            <a:pPr lvl="1"/>
            <a:r>
              <a:rPr lang="nb-NO" sz="1600" dirty="0"/>
              <a:t>Om inhabilitetsinnsigelse er </a:t>
            </a:r>
            <a:r>
              <a:rPr lang="nb-NO" sz="1600" dirty="0" smtClean="0"/>
              <a:t>reist (kun grenseland, før vedtak)</a:t>
            </a:r>
            <a:endParaRPr lang="nb-NO" sz="1600" dirty="0"/>
          </a:p>
          <a:p>
            <a:pPr lvl="1"/>
            <a:r>
              <a:rPr lang="nb-NO" sz="1600" dirty="0"/>
              <a:t>Praktiske ulemper (små fagmiljø), og mulighet til forsvarlig gjennomføring</a:t>
            </a:r>
          </a:p>
          <a:p>
            <a:pPr lvl="1"/>
            <a:r>
              <a:rPr lang="nb-NO" sz="1600" dirty="0"/>
              <a:t>Hvis flere forhold opptrer samtidig fører det lettere til inhabilitet</a:t>
            </a:r>
          </a:p>
          <a:p>
            <a:pPr lvl="1"/>
            <a:r>
              <a:rPr lang="nb-NO" sz="1600" dirty="0"/>
              <a:t>Skal noe til å bli inhabil </a:t>
            </a:r>
            <a:endParaRPr lang="nb-NO" sz="1600" dirty="0" smtClean="0"/>
          </a:p>
          <a:p>
            <a:pPr lvl="1"/>
            <a:r>
              <a:rPr lang="nb-NO" sz="1600" dirty="0" smtClean="0"/>
              <a:t>Hvor viktig og skjønnspreget avgjørelse</a:t>
            </a:r>
          </a:p>
          <a:p>
            <a:pPr lvl="1"/>
            <a:r>
              <a:rPr lang="nb-NO" sz="1600" dirty="0" smtClean="0"/>
              <a:t>Forsvarlig saksbehandling (åpenhet)</a:t>
            </a:r>
          </a:p>
          <a:p>
            <a:pPr marL="457200" lvl="1" indent="0">
              <a:buNone/>
            </a:pPr>
            <a:endParaRPr lang="nb-NO" sz="1600"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15</a:t>
            </a:fld>
            <a:endParaRPr lang="en-US"/>
          </a:p>
        </p:txBody>
      </p:sp>
    </p:spTree>
    <p:extLst>
      <p:ext uri="{BB962C8B-B14F-4D97-AF65-F5344CB8AC3E}">
        <p14:creationId xmlns:p14="http://schemas.microsoft.com/office/powerpoint/2010/main" val="2730316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Sivilombudsmannsavgjørelse</a:t>
            </a:r>
            <a:endParaRPr lang="nb-NO" dirty="0"/>
          </a:p>
        </p:txBody>
      </p:sp>
      <p:sp>
        <p:nvSpPr>
          <p:cNvPr id="3" name="Content Placeholder 2"/>
          <p:cNvSpPr>
            <a:spLocks noGrp="1"/>
          </p:cNvSpPr>
          <p:nvPr>
            <p:ph idx="1"/>
          </p:nvPr>
        </p:nvSpPr>
        <p:spPr/>
        <p:txBody>
          <a:bodyPr/>
          <a:lstStyle/>
          <a:p>
            <a:pPr marL="457200" lvl="1" indent="0">
              <a:buNone/>
            </a:pPr>
            <a:r>
              <a:rPr lang="nb-NO" sz="1600" b="1" dirty="0" smtClean="0"/>
              <a:t>Sak:</a:t>
            </a:r>
            <a:r>
              <a:rPr lang="nb-NO" sz="1600" dirty="0" smtClean="0"/>
              <a:t>		</a:t>
            </a:r>
          </a:p>
          <a:p>
            <a:pPr lvl="1"/>
            <a:r>
              <a:rPr lang="nb-NO" sz="1600" dirty="0" smtClean="0"/>
              <a:t>Seksjonsleder </a:t>
            </a:r>
            <a:r>
              <a:rPr lang="nb-NO" sz="1600" dirty="0"/>
              <a:t>vært </a:t>
            </a:r>
            <a:r>
              <a:rPr lang="nb-NO" sz="1600" b="1" dirty="0"/>
              <a:t>veileder for en stipendiat i seks år</a:t>
            </a:r>
            <a:r>
              <a:rPr lang="nb-NO" sz="1600" dirty="0"/>
              <a:t>, det var et halvt år siden avsluttet, </a:t>
            </a:r>
            <a:r>
              <a:rPr lang="nb-NO" sz="1600" b="1" dirty="0"/>
              <a:t>medforfatter på 11 publikasjoner.</a:t>
            </a:r>
            <a:r>
              <a:rPr lang="nb-NO" sz="1600" dirty="0"/>
              <a:t> Inhabil. </a:t>
            </a:r>
          </a:p>
          <a:p>
            <a:pPr lvl="1"/>
            <a:endParaRPr lang="nb-NO" sz="1600" dirty="0" smtClean="0"/>
          </a:p>
          <a:p>
            <a:pPr marL="457200" lvl="1" indent="0">
              <a:buNone/>
            </a:pPr>
            <a:r>
              <a:rPr lang="nb-NO" sz="1600" b="1" dirty="0" smtClean="0"/>
              <a:t>Begrunnelsen : </a:t>
            </a:r>
          </a:p>
          <a:p>
            <a:pPr lvl="1"/>
            <a:r>
              <a:rPr lang="nb-NO" sz="1600" dirty="0" smtClean="0"/>
              <a:t>jo </a:t>
            </a:r>
            <a:r>
              <a:rPr lang="nb-NO" sz="1600" dirty="0"/>
              <a:t>mer omfattende </a:t>
            </a:r>
            <a:r>
              <a:rPr lang="nb-NO" sz="1600" dirty="0" smtClean="0"/>
              <a:t>veiledning, </a:t>
            </a:r>
            <a:r>
              <a:rPr lang="nb-NO" sz="1600" dirty="0"/>
              <a:t>jo mindre skal til for å bli inhabil, her seks år, nylig avsluttet. </a:t>
            </a:r>
            <a:endParaRPr lang="nb-NO" sz="1600" dirty="0" smtClean="0"/>
          </a:p>
          <a:p>
            <a:pPr lvl="1"/>
            <a:r>
              <a:rPr lang="nb-NO" sz="1600" dirty="0" smtClean="0"/>
              <a:t>I </a:t>
            </a:r>
            <a:r>
              <a:rPr lang="nb-NO" sz="1600" dirty="0"/>
              <a:t>vitenskapelig miljø vil det være naturlig og kanskje </a:t>
            </a:r>
            <a:r>
              <a:rPr lang="nb-NO" sz="1600" dirty="0" smtClean="0"/>
              <a:t>uunngåelig </a:t>
            </a:r>
            <a:r>
              <a:rPr lang="nb-NO" sz="1600" dirty="0"/>
              <a:t>at fagpersoner både samarbeider og omgås. Men høyskolen har ikke opplyst at det vil medføre store vanskeligheter med å sette en annen person til oppgaven. </a:t>
            </a:r>
            <a:endParaRPr lang="nb-NO" sz="1600" dirty="0" smtClean="0"/>
          </a:p>
          <a:p>
            <a:pPr lvl="1"/>
            <a:r>
              <a:rPr lang="nb-NO" sz="1600" dirty="0" smtClean="0"/>
              <a:t>Kravene </a:t>
            </a:r>
            <a:r>
              <a:rPr lang="nb-NO" sz="1600" dirty="0"/>
              <a:t>til habilitet vil være strengere jo vanskeligere og mer skjønnspregede de vurderingene som skal foretas er. Og i hvilken grad C kan påvirke endelig resultat. Her innstillingsmyndighet alene, og </a:t>
            </a:r>
            <a:r>
              <a:rPr lang="nb-NO" sz="1600" dirty="0" smtClean="0"/>
              <a:t>det </a:t>
            </a:r>
            <a:r>
              <a:rPr lang="nb-NO" sz="1600" dirty="0"/>
              <a:t>dreide seg om to </a:t>
            </a:r>
            <a:r>
              <a:rPr lang="nb-NO" sz="1600" dirty="0" smtClean="0"/>
              <a:t>søkeres </a:t>
            </a:r>
            <a:r>
              <a:rPr lang="nb-NO" sz="1600" dirty="0"/>
              <a:t>kvalifikasjoner</a:t>
            </a:r>
            <a:r>
              <a:rPr lang="nb-NO" sz="1600" dirty="0" smtClean="0"/>
              <a:t>. Disse forholdene taler for at kravene til habiliteten som innstillende myndighet må være relativt strenge.</a:t>
            </a:r>
            <a:endParaRPr lang="nb-NO" sz="1200" dirty="0"/>
          </a:p>
          <a:p>
            <a:endParaRPr lang="nb-NO" dirty="0"/>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16</a:t>
            </a:fld>
            <a:endParaRPr lang="en-US"/>
          </a:p>
        </p:txBody>
      </p:sp>
    </p:spTree>
    <p:extLst>
      <p:ext uri="{BB962C8B-B14F-4D97-AF65-F5344CB8AC3E}">
        <p14:creationId xmlns:p14="http://schemas.microsoft.com/office/powerpoint/2010/main" val="611148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Habilitet fortsetter</a:t>
            </a:r>
            <a:endParaRPr lang="nb-NO" dirty="0"/>
          </a:p>
        </p:txBody>
      </p:sp>
      <p:sp>
        <p:nvSpPr>
          <p:cNvPr id="3" name="Content Placeholder 2"/>
          <p:cNvSpPr>
            <a:spLocks noGrp="1"/>
          </p:cNvSpPr>
          <p:nvPr>
            <p:ph idx="1"/>
          </p:nvPr>
        </p:nvSpPr>
        <p:spPr/>
        <p:txBody>
          <a:bodyPr/>
          <a:lstStyle/>
          <a:p>
            <a:pPr marL="457200" lvl="1" indent="0">
              <a:buNone/>
            </a:pPr>
            <a:endParaRPr lang="nb-NO" sz="1800" dirty="0"/>
          </a:p>
          <a:p>
            <a:pPr lvl="1"/>
            <a:r>
              <a:rPr lang="nb-NO" sz="1800" dirty="0"/>
              <a:t>Hvis instituttleder er inhabil, kan underordnede forberede saken men ikke fatte </a:t>
            </a:r>
            <a:r>
              <a:rPr lang="nb-NO" sz="1800" dirty="0" smtClean="0"/>
              <a:t>avgjørelse (intervjukomité tar avgjørelse)</a:t>
            </a:r>
            <a:endParaRPr lang="nb-NO" sz="1800" dirty="0"/>
          </a:p>
          <a:p>
            <a:pPr marL="457200" lvl="1" indent="0">
              <a:buNone/>
            </a:pPr>
            <a:endParaRPr lang="nb-NO" sz="1800" dirty="0"/>
          </a:p>
          <a:p>
            <a:pPr lvl="1"/>
            <a:r>
              <a:rPr lang="nb-NO" sz="1800" dirty="0"/>
              <a:t>Oppnevning, </a:t>
            </a:r>
            <a:r>
              <a:rPr lang="nb-NO" sz="1800" dirty="0" smtClean="0"/>
              <a:t>forberedelser, vedtak </a:t>
            </a:r>
          </a:p>
          <a:p>
            <a:pPr lvl="1"/>
            <a:r>
              <a:rPr lang="nb-NO" sz="1800" dirty="0" smtClean="0"/>
              <a:t>Vervkombinasjoner som hovedregel uproblematisk</a:t>
            </a:r>
            <a:endParaRPr lang="nb-NO" sz="1800" dirty="0"/>
          </a:p>
          <a:p>
            <a:pPr marL="457200" lvl="1" indent="0">
              <a:buNone/>
            </a:pPr>
            <a:endParaRPr lang="nb-NO" sz="1800" dirty="0"/>
          </a:p>
          <a:p>
            <a:pPr lvl="1"/>
            <a:r>
              <a:rPr lang="nb-NO" sz="1800" dirty="0"/>
              <a:t>Ikke kritikkverdig å være inhabil, men å ikke ta konsekvensene av det</a:t>
            </a:r>
          </a:p>
          <a:p>
            <a:pPr lvl="1"/>
            <a:endParaRPr lang="nb-NO" sz="1800" dirty="0"/>
          </a:p>
          <a:p>
            <a:pPr lvl="1"/>
            <a:r>
              <a:rPr lang="nb-NO" sz="1800" dirty="0"/>
              <a:t>Avgjør selv spørsmål om habilitet, kan forelegge </a:t>
            </a:r>
            <a:r>
              <a:rPr lang="nb-NO" sz="1800" dirty="0" err="1"/>
              <a:t>spm</a:t>
            </a:r>
            <a:r>
              <a:rPr lang="nb-NO" sz="1800" dirty="0"/>
              <a:t> for nærmeste overordnede (habilitetserklæring underskrives)</a:t>
            </a:r>
          </a:p>
          <a:p>
            <a:pPr marL="457200" lvl="1" indent="0">
              <a:buNone/>
            </a:pPr>
            <a:endParaRPr lang="nb-NO" sz="1800" dirty="0" smtClean="0"/>
          </a:p>
          <a:p>
            <a:pPr lvl="1"/>
            <a:endParaRPr lang="nb-NO" sz="1400" dirty="0" smtClean="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17</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Habilitet fortsetter</a:t>
            </a:r>
            <a:endParaRPr lang="nb-NO" dirty="0"/>
          </a:p>
        </p:txBody>
      </p:sp>
      <p:sp>
        <p:nvSpPr>
          <p:cNvPr id="3" name="Content Placeholder 2"/>
          <p:cNvSpPr>
            <a:spLocks noGrp="1"/>
          </p:cNvSpPr>
          <p:nvPr>
            <p:ph idx="1"/>
          </p:nvPr>
        </p:nvSpPr>
        <p:spPr/>
        <p:txBody>
          <a:bodyPr/>
          <a:lstStyle/>
          <a:p>
            <a:r>
              <a:rPr lang="nb-NO" sz="2000" dirty="0" smtClean="0"/>
              <a:t>Medlemmene skal opplyse administrator om slike forhold. Komiteen bør gjøre rede for temaet og konklusjonen  Ved tvil kontakt fakultetet.</a:t>
            </a:r>
          </a:p>
          <a:p>
            <a:endParaRPr lang="nb-NO" sz="2000" dirty="0" smtClean="0"/>
          </a:p>
          <a:p>
            <a:r>
              <a:rPr lang="nb-NO" sz="2000" dirty="0" smtClean="0"/>
              <a:t>Styrebehandling: kollegialt organ – den mulig inhabile går ut på gangen når habilitet behandles. </a:t>
            </a:r>
          </a:p>
          <a:p>
            <a:pPr lvl="1"/>
            <a:r>
              <a:rPr lang="nb-NO" sz="1600" dirty="0" smtClean="0"/>
              <a:t>Hvis funnet inhabil – skal fratre under behandlingen av saken. </a:t>
            </a:r>
          </a:p>
          <a:p>
            <a:pPr lvl="1"/>
            <a:r>
              <a:rPr lang="nb-NO" sz="1600" dirty="0" smtClean="0"/>
              <a:t>Hvis ikke funnet inhabil –skal behandle saken.</a:t>
            </a:r>
          </a:p>
          <a:p>
            <a:endParaRPr lang="nb-NO" sz="2000" dirty="0" smtClean="0"/>
          </a:p>
          <a:p>
            <a:r>
              <a:rPr lang="nb-NO" sz="2000" dirty="0" smtClean="0"/>
              <a:t>Hvis inhabilitet oppdages på senere tidspunkt, må saken gjenopptas der hvor inhabilitet startet</a:t>
            </a:r>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18</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HFs årsplan og strategiske planer</a:t>
            </a:r>
            <a:endParaRPr lang="nb-NO" dirty="0"/>
          </a:p>
        </p:txBody>
      </p:sp>
      <p:sp>
        <p:nvSpPr>
          <p:cNvPr id="3" name="Content Placeholder 2"/>
          <p:cNvSpPr>
            <a:spLocks noGrp="1"/>
          </p:cNvSpPr>
          <p:nvPr>
            <p:ph idx="1"/>
          </p:nvPr>
        </p:nvSpPr>
        <p:spPr/>
        <p:txBody>
          <a:bodyPr/>
          <a:lstStyle/>
          <a:p>
            <a:r>
              <a:rPr lang="nb-NO" dirty="0" smtClean="0"/>
              <a:t>Kortere tilsettingsprosesser i vitenskapelig stilling</a:t>
            </a:r>
          </a:p>
          <a:p>
            <a:pPr lvl="1"/>
            <a:r>
              <a:rPr lang="nb-NO" dirty="0" smtClean="0"/>
              <a:t>Mål: 10 måneder fra utlysningsfrist til tilsettingsvedtak i TUV</a:t>
            </a:r>
          </a:p>
          <a:p>
            <a:pPr lvl="1"/>
            <a:r>
              <a:rPr lang="nb-NO" dirty="0" smtClean="0"/>
              <a:t>Tidsplaner</a:t>
            </a:r>
          </a:p>
          <a:p>
            <a:pPr marL="514350" indent="-457200"/>
            <a:r>
              <a:rPr lang="nb-NO" dirty="0" smtClean="0"/>
              <a:t>Strategiske planer:</a:t>
            </a:r>
          </a:p>
          <a:p>
            <a:pPr marL="914400" lvl="1" indent="-457200"/>
            <a:r>
              <a:rPr lang="nb-NO" dirty="0" smtClean="0"/>
              <a:t>Likestilling (minimum 40% av underrepresentert kjønn)</a:t>
            </a:r>
          </a:p>
          <a:p>
            <a:pPr marL="914400" lvl="1" indent="-457200"/>
            <a:r>
              <a:rPr lang="nb-NO" dirty="0" smtClean="0"/>
              <a:t>Internasjonalisering (minimum 30% med utenlandsk doktorgrad)</a:t>
            </a:r>
          </a:p>
          <a:p>
            <a:pPr marL="457200" lvl="1" indent="0">
              <a:buNone/>
            </a:pPr>
            <a:endParaRPr lang="nb-NO" dirty="0"/>
          </a:p>
          <a:p>
            <a:pPr lvl="1"/>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19</a:t>
            </a:fld>
            <a:endParaRPr lang="en-US"/>
          </a:p>
        </p:txBody>
      </p:sp>
    </p:spTree>
    <p:extLst>
      <p:ext uri="{BB962C8B-B14F-4D97-AF65-F5344CB8AC3E}">
        <p14:creationId xmlns:p14="http://schemas.microsoft.com/office/powerpoint/2010/main" val="136043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Innhold</a:t>
            </a:r>
            <a:endParaRPr lang="nb-NO" dirty="0"/>
          </a:p>
        </p:txBody>
      </p:sp>
      <p:sp>
        <p:nvSpPr>
          <p:cNvPr id="3" name="Content Placeholder 2"/>
          <p:cNvSpPr>
            <a:spLocks noGrp="1"/>
          </p:cNvSpPr>
          <p:nvPr>
            <p:ph idx="1"/>
          </p:nvPr>
        </p:nvSpPr>
        <p:spPr/>
        <p:txBody>
          <a:bodyPr/>
          <a:lstStyle/>
          <a:p>
            <a:r>
              <a:rPr lang="nb-NO" dirty="0" smtClean="0"/>
              <a:t>Gangen i tilsettingssaker ved fakultetet</a:t>
            </a:r>
          </a:p>
          <a:p>
            <a:r>
              <a:rPr lang="nb-NO" dirty="0" smtClean="0"/>
              <a:t>Instituttstyret som innstillende organ- hva betyr det?</a:t>
            </a:r>
          </a:p>
          <a:p>
            <a:r>
              <a:rPr lang="nb-NO" dirty="0" smtClean="0"/>
              <a:t>Habilitet</a:t>
            </a:r>
          </a:p>
          <a:p>
            <a:r>
              <a:rPr lang="nb-NO" dirty="0" smtClean="0"/>
              <a:t>Strategisk plan / årsplan </a:t>
            </a:r>
            <a:r>
              <a:rPr lang="nb-NO" dirty="0" err="1" smtClean="0"/>
              <a:t>ift</a:t>
            </a:r>
            <a:r>
              <a:rPr lang="nb-NO" dirty="0" smtClean="0"/>
              <a:t> rekruttering</a:t>
            </a:r>
          </a:p>
          <a:p>
            <a:endParaRPr lang="nb-NO" dirty="0" smtClean="0"/>
          </a:p>
          <a:p>
            <a:pPr marL="0" indent="0">
              <a:buNone/>
            </a:pPr>
            <a:endParaRPr lang="nb-NO" dirty="0" smtClean="0"/>
          </a:p>
          <a:p>
            <a:endParaRPr lang="nb-NO" dirty="0" smtClean="0"/>
          </a:p>
          <a:p>
            <a:pPr marL="0" indent="0">
              <a:buNone/>
            </a:pPr>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3</a:t>
            </a:fld>
            <a:endParaRPr lang="en-US"/>
          </a:p>
        </p:txBody>
      </p:sp>
    </p:spTree>
    <p:extLst>
      <p:ext uri="{BB962C8B-B14F-4D97-AF65-F5344CB8AC3E}">
        <p14:creationId xmlns:p14="http://schemas.microsoft.com/office/powerpoint/2010/main" val="2267239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Ulike måter å bli tilsatt på ved HF</a:t>
            </a:r>
            <a:endParaRPr lang="nb-NO" dirty="0"/>
          </a:p>
        </p:txBody>
      </p:sp>
      <p:sp>
        <p:nvSpPr>
          <p:cNvPr id="3" name="Content Placeholder 2"/>
          <p:cNvSpPr>
            <a:spLocks noGrp="1"/>
          </p:cNvSpPr>
          <p:nvPr>
            <p:ph idx="1"/>
          </p:nvPr>
        </p:nvSpPr>
        <p:spPr>
          <a:xfrm>
            <a:off x="971600" y="1988840"/>
            <a:ext cx="7696200" cy="4114800"/>
          </a:xfrm>
        </p:spPr>
        <p:txBody>
          <a:bodyPr/>
          <a:lstStyle/>
          <a:p>
            <a:r>
              <a:rPr lang="nb-NO" sz="2000" b="1" dirty="0" smtClean="0"/>
              <a:t>Tilsettingsutvalget for vitenskapelige ansatte (TUV)</a:t>
            </a:r>
          </a:p>
          <a:p>
            <a:pPr lvl="1"/>
            <a:r>
              <a:rPr lang="nb-NO" sz="1600" b="1" dirty="0" smtClean="0"/>
              <a:t>Unntak: </a:t>
            </a:r>
            <a:r>
              <a:rPr lang="nb-NO" sz="1600" b="1" dirty="0"/>
              <a:t>delegert til instituttstyret</a:t>
            </a:r>
          </a:p>
          <a:p>
            <a:pPr marL="457200" lvl="1" indent="0">
              <a:buNone/>
            </a:pPr>
            <a:r>
              <a:rPr lang="nb-NO" sz="1600" dirty="0"/>
              <a:t>F</a:t>
            </a:r>
            <a:r>
              <a:rPr lang="nb-NO" sz="1600" dirty="0" smtClean="0"/>
              <a:t>orsker (SKO1108 uten doktorgrad), </a:t>
            </a:r>
            <a:r>
              <a:rPr lang="nb-NO" sz="1600" dirty="0" err="1" smtClean="0"/>
              <a:t>vitass</a:t>
            </a:r>
            <a:r>
              <a:rPr lang="nb-NO" sz="1600" dirty="0" smtClean="0"/>
              <a:t> og  stipendiater (eksterne midler) </a:t>
            </a:r>
          </a:p>
          <a:p>
            <a:pPr lvl="1"/>
            <a:r>
              <a:rPr lang="nb-NO" sz="1600" b="1" dirty="0" smtClean="0"/>
              <a:t>Unntak: behandles av TU (Universitetsstyrets tilsettingsutvalg)</a:t>
            </a:r>
          </a:p>
          <a:p>
            <a:pPr marL="457200" lvl="1" indent="0">
              <a:buNone/>
            </a:pPr>
            <a:r>
              <a:rPr lang="nb-NO" sz="1600" dirty="0" smtClean="0"/>
              <a:t>professor (SKO 1013 ved kallelse), kunngjøring og tilsetting av professor for faglig ledelse (SKO1404). </a:t>
            </a:r>
          </a:p>
          <a:p>
            <a:pPr marL="457200" lvl="1" indent="0">
              <a:buNone/>
            </a:pPr>
            <a:endParaRPr lang="nb-NO" sz="1600" dirty="0" smtClean="0"/>
          </a:p>
          <a:p>
            <a:pPr marL="457200" lvl="1" indent="0">
              <a:buNone/>
            </a:pPr>
            <a:r>
              <a:rPr lang="nb-NO" sz="1600" dirty="0" smtClean="0"/>
              <a:t>Klage på saksbehandlingen sendes TU til orientering.</a:t>
            </a:r>
          </a:p>
          <a:p>
            <a:pPr marL="457200" lvl="1" indent="0">
              <a:buNone/>
            </a:pPr>
            <a:endParaRPr lang="nb-NO" sz="1600" dirty="0" smtClean="0"/>
          </a:p>
          <a:p>
            <a:r>
              <a:rPr lang="nb-NO" sz="2000" b="1" dirty="0" smtClean="0"/>
              <a:t>Tilsettingsutvalget for administrativt ansatte (TUTA)</a:t>
            </a:r>
          </a:p>
          <a:p>
            <a:pPr lvl="1"/>
            <a:r>
              <a:rPr lang="nb-NO" sz="1600" dirty="0" smtClean="0"/>
              <a:t>førstekonsulent, rådgiver, ingeniør, prosjektleder, administrativ leder etc., </a:t>
            </a:r>
          </a:p>
          <a:p>
            <a:pPr marL="457200" lvl="1" indent="0">
              <a:buNone/>
            </a:pPr>
            <a:endParaRPr lang="nb-NO" sz="1600" dirty="0" smtClean="0"/>
          </a:p>
          <a:p>
            <a:r>
              <a:rPr lang="nb-NO" sz="1800" b="1" dirty="0" smtClean="0"/>
              <a:t>Administrativ tilsetting av leder</a:t>
            </a:r>
          </a:p>
          <a:p>
            <a:pPr lvl="1"/>
            <a:r>
              <a:rPr lang="nb-NO" sz="1600" dirty="0"/>
              <a:t>v</a:t>
            </a:r>
            <a:r>
              <a:rPr lang="nb-NO" sz="1600" dirty="0" smtClean="0"/>
              <a:t>ikariat inntil ett år</a:t>
            </a:r>
            <a:endParaRPr lang="nb-NO" sz="1600"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Instituttstyrets rolle i tilsettingssaker</a:t>
            </a:r>
            <a:endParaRPr lang="nb-NO" dirty="0"/>
          </a:p>
        </p:txBody>
      </p:sp>
      <p:sp>
        <p:nvSpPr>
          <p:cNvPr id="3" name="Content Placeholder 2"/>
          <p:cNvSpPr>
            <a:spLocks noGrp="1"/>
          </p:cNvSpPr>
          <p:nvPr>
            <p:ph idx="1"/>
          </p:nvPr>
        </p:nvSpPr>
        <p:spPr/>
        <p:txBody>
          <a:bodyPr/>
          <a:lstStyle/>
          <a:p>
            <a:r>
              <a:rPr lang="nb-NO" dirty="0"/>
              <a:t>Innstillende myndighet </a:t>
            </a:r>
          </a:p>
          <a:p>
            <a:pPr lvl="1"/>
            <a:r>
              <a:rPr lang="nb-NO" sz="1800" dirty="0"/>
              <a:t>for tilsettingsutvalget for vitenskapelige ansatte (TUV)</a:t>
            </a:r>
          </a:p>
          <a:p>
            <a:pPr lvl="1"/>
            <a:r>
              <a:rPr lang="nb-NO" sz="1800" dirty="0"/>
              <a:t>lektor, førsteamanuensis, professor, professor II, postdoktor, stipendiater (interne midler), forsker (SKO1109 med doktorgrad)</a:t>
            </a:r>
          </a:p>
          <a:p>
            <a:pPr lvl="1"/>
            <a:r>
              <a:rPr lang="nb-NO" sz="1800" dirty="0"/>
              <a:t> vedtak om rangering = forslag til </a:t>
            </a:r>
            <a:r>
              <a:rPr lang="nb-NO" sz="1800" dirty="0" smtClean="0"/>
              <a:t>TUV</a:t>
            </a:r>
          </a:p>
          <a:p>
            <a:pPr lvl="1"/>
            <a:r>
              <a:rPr lang="nb-NO" sz="1800" dirty="0" smtClean="0"/>
              <a:t>TUV kan ikke rangere andre, men kan bytte rekkefølge/ikke innstille</a:t>
            </a:r>
            <a:endParaRPr lang="nb-NO" sz="1800" dirty="0"/>
          </a:p>
          <a:p>
            <a:r>
              <a:rPr lang="nb-NO" dirty="0"/>
              <a:t>Tilsettende myndighet</a:t>
            </a:r>
          </a:p>
          <a:p>
            <a:pPr lvl="1"/>
            <a:r>
              <a:rPr lang="nb-NO" sz="1800" dirty="0"/>
              <a:t>forsker (SKO1108 uten doktorgrad), </a:t>
            </a:r>
            <a:r>
              <a:rPr lang="nb-NO" sz="1800" dirty="0" err="1"/>
              <a:t>vitass</a:t>
            </a:r>
            <a:r>
              <a:rPr lang="nb-NO" sz="1800" dirty="0"/>
              <a:t> og  stipendiater (eksterne midler) er delegert til instituttstyret</a:t>
            </a:r>
          </a:p>
          <a:p>
            <a:pPr lvl="1"/>
            <a:r>
              <a:rPr lang="nb-NO" sz="1800" dirty="0"/>
              <a:t>Intervjukomiteen er innstillende myndighet</a:t>
            </a:r>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Saksdokumenter</a:t>
            </a:r>
            <a:endParaRPr lang="nb-NO" dirty="0"/>
          </a:p>
        </p:txBody>
      </p:sp>
      <p:sp>
        <p:nvSpPr>
          <p:cNvPr id="3" name="Content Placeholder 2"/>
          <p:cNvSpPr>
            <a:spLocks noGrp="1"/>
          </p:cNvSpPr>
          <p:nvPr>
            <p:ph idx="1"/>
          </p:nvPr>
        </p:nvSpPr>
        <p:spPr/>
        <p:txBody>
          <a:bodyPr/>
          <a:lstStyle/>
          <a:p>
            <a:pPr marL="914400" lvl="2" indent="0">
              <a:buNone/>
            </a:pPr>
            <a:r>
              <a:rPr lang="nb-NO" sz="2400" b="1" dirty="0" smtClean="0"/>
              <a:t>Fremlegg</a:t>
            </a:r>
            <a:r>
              <a:rPr lang="nb-NO" sz="2400" dirty="0" smtClean="0"/>
              <a:t> – kort oppsummering av saken, med 		forslag til vedtak</a:t>
            </a:r>
          </a:p>
          <a:p>
            <a:pPr marL="914400" lvl="2" indent="0">
              <a:buNone/>
            </a:pPr>
            <a:r>
              <a:rPr lang="nb-NO" sz="2400" b="1" dirty="0" smtClean="0"/>
              <a:t>Vedlegg:</a:t>
            </a:r>
          </a:p>
          <a:p>
            <a:pPr lvl="2"/>
            <a:r>
              <a:rPr lang="nb-NO" sz="2400" dirty="0" smtClean="0"/>
              <a:t>kunngjøringstekst</a:t>
            </a:r>
          </a:p>
          <a:p>
            <a:pPr lvl="2"/>
            <a:r>
              <a:rPr lang="nb-NO" sz="2400" dirty="0" smtClean="0"/>
              <a:t>sorteringskomiteens vurdering </a:t>
            </a:r>
          </a:p>
          <a:p>
            <a:pPr lvl="2"/>
            <a:r>
              <a:rPr lang="nb-NO" sz="2400" dirty="0" smtClean="0"/>
              <a:t>sakkyndig komités vurdering </a:t>
            </a:r>
          </a:p>
          <a:p>
            <a:pPr lvl="2"/>
            <a:r>
              <a:rPr lang="nb-NO" sz="2400" dirty="0" smtClean="0"/>
              <a:t>kommentarer fra søkere</a:t>
            </a:r>
          </a:p>
          <a:p>
            <a:pPr lvl="2"/>
            <a:r>
              <a:rPr lang="nb-NO" sz="2400" dirty="0" smtClean="0"/>
              <a:t>intervjukomiteens vurdering</a:t>
            </a:r>
          </a:p>
          <a:p>
            <a:pPr lvl="2"/>
            <a:r>
              <a:rPr lang="nb-NO" sz="2400" dirty="0" smtClean="0"/>
              <a:t>søknad, cv, publikasjonslister </a:t>
            </a:r>
          </a:p>
          <a:p>
            <a:pPr lvl="2"/>
            <a:endParaRPr lang="nb-NO" sz="2400" dirty="0" smtClean="0"/>
          </a:p>
          <a:p>
            <a:endParaRPr lang="nb-NO" dirty="0" smtClean="0"/>
          </a:p>
          <a:p>
            <a:pPr lvl="1"/>
            <a:endParaRPr lang="nb-NO" dirty="0"/>
          </a:p>
        </p:txBody>
      </p:sp>
      <p:sp>
        <p:nvSpPr>
          <p:cNvPr id="4" name="Date Placeholder 3"/>
          <p:cNvSpPr>
            <a:spLocks noGrp="1"/>
          </p:cNvSpPr>
          <p:nvPr>
            <p:ph type="dt" sz="half" idx="10"/>
          </p:nvPr>
        </p:nvSpPr>
        <p:spPr/>
        <p:txBody>
          <a:bodyPr/>
          <a:lstStyle/>
          <a:p>
            <a:pPr>
              <a:defRPr/>
            </a:pPr>
            <a:r>
              <a:rPr lang="nb-NO" dirty="0" smtClean="0"/>
              <a:t>11. april 2011</a:t>
            </a:r>
            <a:endParaRPr lang="nb-NO" dirty="0"/>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6</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Kunngjøring</a:t>
            </a:r>
            <a:endParaRPr lang="nb-NO" dirty="0"/>
          </a:p>
        </p:txBody>
      </p:sp>
      <p:sp>
        <p:nvSpPr>
          <p:cNvPr id="3" name="Content Placeholder 2"/>
          <p:cNvSpPr>
            <a:spLocks noGrp="1"/>
          </p:cNvSpPr>
          <p:nvPr>
            <p:ph idx="1"/>
          </p:nvPr>
        </p:nvSpPr>
        <p:spPr/>
        <p:txBody>
          <a:bodyPr/>
          <a:lstStyle/>
          <a:p>
            <a:pPr>
              <a:buNone/>
            </a:pPr>
            <a:r>
              <a:rPr lang="nb-NO" dirty="0" smtClean="0"/>
              <a:t>  </a:t>
            </a:r>
          </a:p>
          <a:p>
            <a:pPr lvl="1"/>
            <a:r>
              <a:rPr lang="nb-NO" dirty="0" smtClean="0"/>
              <a:t>vedtas i TUV</a:t>
            </a:r>
          </a:p>
          <a:p>
            <a:pPr lvl="1"/>
            <a:r>
              <a:rPr lang="nb-NO" dirty="0" smtClean="0"/>
              <a:t>legge ved stillingsplan (faste stillinger) </a:t>
            </a:r>
          </a:p>
          <a:p>
            <a:pPr lvl="1"/>
            <a:r>
              <a:rPr lang="nb-NO" dirty="0" smtClean="0"/>
              <a:t>”best kvalifisert” –viktig å vite hva vi vil ha!</a:t>
            </a:r>
          </a:p>
          <a:p>
            <a:pPr lvl="1"/>
            <a:r>
              <a:rPr lang="nb-NO" dirty="0" smtClean="0"/>
              <a:t>Maler</a:t>
            </a:r>
          </a:p>
          <a:p>
            <a:pPr lvl="2"/>
            <a:r>
              <a:rPr lang="nb-NO" sz="1800" dirty="0" smtClean="0"/>
              <a:t>Instituttet beskriver fagfelt og arbeidsoppgaver, og hvilke fagfelt søker må ha kompetanse i</a:t>
            </a:r>
          </a:p>
          <a:p>
            <a:pPr lvl="1">
              <a:buNone/>
            </a:pPr>
            <a:endParaRPr lang="nb-NO" sz="1600" dirty="0" smtClean="0"/>
          </a:p>
          <a:p>
            <a:pPr lvl="1">
              <a:buNone/>
            </a:pPr>
            <a:endParaRPr lang="nb-NO" sz="1600" dirty="0" smtClean="0"/>
          </a:p>
          <a:p>
            <a:pPr lvl="1">
              <a:buNone/>
            </a:pPr>
            <a:endParaRPr lang="nb-NO" sz="1600" dirty="0" smtClean="0"/>
          </a:p>
          <a:p>
            <a:pPr lvl="1">
              <a:buNone/>
            </a:pPr>
            <a:endParaRPr lang="nb-NO" sz="1600" dirty="0"/>
          </a:p>
        </p:txBody>
      </p:sp>
      <p:sp>
        <p:nvSpPr>
          <p:cNvPr id="4" name="Date Placeholder 3"/>
          <p:cNvSpPr>
            <a:spLocks noGrp="1"/>
          </p:cNvSpPr>
          <p:nvPr>
            <p:ph type="dt" sz="half" idx="10"/>
          </p:nvPr>
        </p:nvSpPr>
        <p:spPr/>
        <p:txBody>
          <a:bodyPr/>
          <a:lstStyle/>
          <a:p>
            <a:pPr>
              <a:defRPr/>
            </a:pPr>
            <a:endParaRPr lang="nb-NO" dirty="0" smtClean="0"/>
          </a:p>
          <a:p>
            <a:pPr>
              <a:defRPr/>
            </a:pPr>
            <a:endParaRPr lang="nb-NO" dirty="0" smtClean="0"/>
          </a:p>
          <a:p>
            <a:pPr>
              <a:defRPr/>
            </a:pPr>
            <a:endParaRPr lang="nb-NO" dirty="0" smtClean="0"/>
          </a:p>
          <a:p>
            <a:pPr>
              <a:defRPr/>
            </a:pPr>
            <a:endParaRPr lang="nb-NO" dirty="0" smtClean="0"/>
          </a:p>
          <a:p>
            <a:pPr>
              <a:defRPr/>
            </a:pPr>
            <a:endParaRPr lang="nb-NO" dirty="0" smtClean="0"/>
          </a:p>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7</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Sorteringskomité</a:t>
            </a:r>
            <a:endParaRPr lang="nb-NO" dirty="0"/>
          </a:p>
        </p:txBody>
      </p:sp>
      <p:sp>
        <p:nvSpPr>
          <p:cNvPr id="3" name="Content Placeholder 2"/>
          <p:cNvSpPr>
            <a:spLocks noGrp="1"/>
          </p:cNvSpPr>
          <p:nvPr>
            <p:ph idx="1"/>
          </p:nvPr>
        </p:nvSpPr>
        <p:spPr/>
        <p:txBody>
          <a:bodyPr/>
          <a:lstStyle/>
          <a:p>
            <a:pPr lvl="1"/>
            <a:r>
              <a:rPr lang="nb-NO" sz="2000" dirty="0" smtClean="0"/>
              <a:t>Når benyttes?</a:t>
            </a:r>
          </a:p>
          <a:p>
            <a:pPr marL="457200" lvl="1" indent="0">
              <a:buNone/>
            </a:pPr>
            <a:r>
              <a:rPr lang="nb-NO" sz="2000" dirty="0" smtClean="0"/>
              <a:t>– raskere tilsettingsprosesser</a:t>
            </a:r>
          </a:p>
          <a:p>
            <a:pPr lvl="1"/>
            <a:r>
              <a:rPr lang="nb-NO" sz="2000" dirty="0"/>
              <a:t>oppnevnes av instituttleder</a:t>
            </a:r>
          </a:p>
          <a:p>
            <a:pPr lvl="1"/>
            <a:r>
              <a:rPr lang="nb-NO" sz="2000" dirty="0" smtClean="0"/>
              <a:t>Komitésammensetning – 3 </a:t>
            </a:r>
            <a:r>
              <a:rPr lang="nb-NO" sz="2000" dirty="0" err="1" smtClean="0"/>
              <a:t>stk</a:t>
            </a:r>
            <a:r>
              <a:rPr lang="nb-NO" sz="2000" dirty="0" smtClean="0"/>
              <a:t> (</a:t>
            </a:r>
            <a:r>
              <a:rPr lang="nb-NO" sz="2000" dirty="0" err="1" smtClean="0"/>
              <a:t>instleder</a:t>
            </a:r>
            <a:r>
              <a:rPr lang="nb-NO" sz="2000" dirty="0" smtClean="0"/>
              <a:t>+ to faglige, kjønn, kompetanse på stillingens nivå)</a:t>
            </a:r>
          </a:p>
          <a:p>
            <a:pPr lvl="1"/>
            <a:r>
              <a:rPr lang="nb-NO" sz="2000" dirty="0" smtClean="0"/>
              <a:t>Mandat: 5-10 beste inviteres til å sende inn sine verker</a:t>
            </a:r>
          </a:p>
          <a:p>
            <a:pPr lvl="1"/>
            <a:r>
              <a:rPr lang="nb-NO" sz="2000" dirty="0" smtClean="0"/>
              <a:t>Summarisk begrunnelse for uaktuelle søkere som ikke går videre </a:t>
            </a:r>
          </a:p>
          <a:p>
            <a:pPr lvl="1"/>
            <a:r>
              <a:rPr lang="nb-NO" sz="2000" dirty="0" smtClean="0"/>
              <a:t>vurderingen sendes alle søkere for kommentarer (14 dager)</a:t>
            </a:r>
          </a:p>
          <a:p>
            <a:pPr lvl="1"/>
            <a:r>
              <a:rPr lang="nb-NO" sz="2000" dirty="0" smtClean="0"/>
              <a:t>Sakkyndig komité kan invitere flere søkere</a:t>
            </a:r>
          </a:p>
          <a:p>
            <a:pPr lvl="2"/>
            <a:r>
              <a:rPr lang="nb-NO" sz="1600" dirty="0" smtClean="0"/>
              <a:t>Vurdere </a:t>
            </a:r>
            <a:r>
              <a:rPr lang="nb-NO" sz="1600" dirty="0"/>
              <a:t>å lyse ut på nytt hvis få søkere, få kvinner etc.</a:t>
            </a:r>
          </a:p>
          <a:p>
            <a:pPr lvl="1">
              <a:buNone/>
            </a:pPr>
            <a:endParaRPr lang="nb-NO" sz="2000" dirty="0" smtClean="0"/>
          </a:p>
          <a:p>
            <a:pPr>
              <a:buNone/>
            </a:pPr>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8</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Sakkyndig komité</a:t>
            </a:r>
            <a:endParaRPr lang="nb-NO" dirty="0"/>
          </a:p>
        </p:txBody>
      </p:sp>
      <p:sp>
        <p:nvSpPr>
          <p:cNvPr id="3" name="Content Placeholder 2"/>
          <p:cNvSpPr>
            <a:spLocks noGrp="1"/>
          </p:cNvSpPr>
          <p:nvPr>
            <p:ph idx="1"/>
          </p:nvPr>
        </p:nvSpPr>
        <p:spPr/>
        <p:txBody>
          <a:bodyPr/>
          <a:lstStyle/>
          <a:p>
            <a:pPr lvl="1"/>
            <a:r>
              <a:rPr lang="nb-NO" sz="1800" dirty="0" smtClean="0"/>
              <a:t>Når benyttes? </a:t>
            </a:r>
          </a:p>
          <a:p>
            <a:pPr lvl="1"/>
            <a:r>
              <a:rPr lang="nb-NO" sz="1800" dirty="0" smtClean="0"/>
              <a:t>Oppnevnes av instituttleder</a:t>
            </a:r>
          </a:p>
          <a:p>
            <a:pPr lvl="1"/>
            <a:r>
              <a:rPr lang="nb-NO" sz="1800" dirty="0" smtClean="0"/>
              <a:t>Minst tre sakkyndige, minst en må ha professorkompetanse, et medlem fra et annet land, begge kjønn, faglig kompetanse</a:t>
            </a:r>
          </a:p>
          <a:p>
            <a:pPr lvl="1"/>
            <a:r>
              <a:rPr lang="nb-NO" sz="1800" dirty="0" smtClean="0"/>
              <a:t>Administrator oppnevnes (helst intern)</a:t>
            </a:r>
          </a:p>
          <a:p>
            <a:pPr lvl="1"/>
            <a:r>
              <a:rPr lang="nb-NO" sz="1800" dirty="0" smtClean="0"/>
              <a:t>Levere felles vurdering innen tre måneder, dissens må framgå.</a:t>
            </a:r>
          </a:p>
          <a:p>
            <a:pPr lvl="1"/>
            <a:r>
              <a:rPr lang="nb-NO" sz="1800" dirty="0" smtClean="0"/>
              <a:t>Minst tre søkere rangeres – disse blir innkalt til intervju</a:t>
            </a:r>
          </a:p>
          <a:p>
            <a:pPr lvl="1"/>
            <a:r>
              <a:rPr lang="nb-NO" sz="1800" dirty="0" smtClean="0"/>
              <a:t>Uttale seg hva som skiller de rangerte fra de andre søkerne. Alle søkerne som er sendt til vurdering skal omtales.</a:t>
            </a:r>
          </a:p>
          <a:p>
            <a:pPr lvl="1"/>
            <a:r>
              <a:rPr lang="nb-NO" sz="1800" dirty="0" smtClean="0"/>
              <a:t>Sendes søkerne for </a:t>
            </a:r>
            <a:r>
              <a:rPr lang="nb-NO" sz="1800" dirty="0" err="1" smtClean="0"/>
              <a:t>evt</a:t>
            </a:r>
            <a:r>
              <a:rPr lang="nb-NO" sz="1800" dirty="0" smtClean="0"/>
              <a:t> kommentarer (14 dager)</a:t>
            </a:r>
          </a:p>
          <a:p>
            <a:pPr lvl="1"/>
            <a:r>
              <a:rPr lang="nb-NO" sz="1800" dirty="0" smtClean="0"/>
              <a:t>Ikke klagerett i tilsettingssaker, men kommentarene følger saken.</a:t>
            </a:r>
          </a:p>
          <a:p>
            <a:pPr lvl="1"/>
            <a:r>
              <a:rPr lang="nb-NO" sz="1800" dirty="0" smtClean="0"/>
              <a:t>Sakkyndig vurdering undergitt meroffentlighet</a:t>
            </a:r>
          </a:p>
          <a:p>
            <a:pPr lvl="1"/>
            <a:r>
              <a:rPr lang="nb-NO" sz="1800" dirty="0" smtClean="0"/>
              <a:t>Forslag til mal</a:t>
            </a:r>
          </a:p>
          <a:p>
            <a:pPr lvl="1"/>
            <a:endParaRPr lang="nb-NO" sz="1800" dirty="0" smtClean="0"/>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Intervjukomité</a:t>
            </a:r>
            <a:endParaRPr lang="nb-NO" dirty="0"/>
          </a:p>
        </p:txBody>
      </p:sp>
      <p:sp>
        <p:nvSpPr>
          <p:cNvPr id="3" name="Content Placeholder 2"/>
          <p:cNvSpPr>
            <a:spLocks noGrp="1"/>
          </p:cNvSpPr>
          <p:nvPr>
            <p:ph idx="1"/>
          </p:nvPr>
        </p:nvSpPr>
        <p:spPr/>
        <p:txBody>
          <a:bodyPr/>
          <a:lstStyle/>
          <a:p>
            <a:pPr lvl="1"/>
            <a:r>
              <a:rPr lang="nb-NO" sz="1600" dirty="0" smtClean="0"/>
              <a:t>Når benyttes?  Alle tilsettingsprosesser</a:t>
            </a:r>
          </a:p>
          <a:p>
            <a:pPr lvl="1"/>
            <a:r>
              <a:rPr lang="nb-NO" sz="1600" dirty="0" smtClean="0"/>
              <a:t>Oppnevnes av instituttleder</a:t>
            </a:r>
          </a:p>
          <a:p>
            <a:pPr lvl="1"/>
            <a:r>
              <a:rPr lang="nb-NO" sz="1600" dirty="0" smtClean="0"/>
              <a:t>3-5 faglig representative personer</a:t>
            </a:r>
          </a:p>
          <a:p>
            <a:pPr lvl="2"/>
            <a:r>
              <a:rPr lang="nb-NO" sz="1400" dirty="0" smtClean="0"/>
              <a:t>Instituttleder/stedfortreder, vitenskapelig ansatt og student (</a:t>
            </a:r>
            <a:r>
              <a:rPr lang="nb-NO" sz="1400" dirty="0" err="1" smtClean="0"/>
              <a:t>evt</a:t>
            </a:r>
            <a:r>
              <a:rPr lang="nb-NO" sz="1400" dirty="0" smtClean="0"/>
              <a:t> annen faglig)</a:t>
            </a:r>
          </a:p>
          <a:p>
            <a:pPr lvl="1"/>
            <a:r>
              <a:rPr lang="nb-NO" sz="1600" dirty="0" smtClean="0"/>
              <a:t>Komiteen skal kontrollere opplysninger gitt om tidligere erfaring </a:t>
            </a:r>
          </a:p>
          <a:p>
            <a:pPr marL="457200" lvl="1" indent="0">
              <a:buNone/>
            </a:pPr>
            <a:r>
              <a:rPr lang="nb-NO" sz="1600" dirty="0"/>
              <a:t>	</a:t>
            </a:r>
            <a:r>
              <a:rPr lang="nb-NO" sz="1600" dirty="0" smtClean="0"/>
              <a:t>via intervju/referanseintervju, samt vurdere egnethet.</a:t>
            </a:r>
          </a:p>
          <a:p>
            <a:pPr lvl="1"/>
            <a:r>
              <a:rPr lang="nb-NO" sz="1600" dirty="0" smtClean="0"/>
              <a:t>Prøveforelesning hvis </a:t>
            </a:r>
            <a:r>
              <a:rPr lang="nb-NO" sz="1600" dirty="0"/>
              <a:t>undervisningsstilling </a:t>
            </a:r>
            <a:r>
              <a:rPr lang="nb-NO" sz="1600" dirty="0" smtClean="0"/>
              <a:t>– pedagogisk egnethet</a:t>
            </a:r>
          </a:p>
          <a:p>
            <a:pPr lvl="1"/>
            <a:r>
              <a:rPr lang="nb-NO" sz="1600" dirty="0" smtClean="0"/>
              <a:t>Forskningsseminar – vise fram relevant forskning (kun IKOS)</a:t>
            </a:r>
          </a:p>
          <a:p>
            <a:pPr lvl="1"/>
            <a:r>
              <a:rPr lang="nb-NO" sz="1600" dirty="0" smtClean="0"/>
              <a:t>Førsteamanuensis: kun rangerte søkere i sakkyndig vurdering som innkalles</a:t>
            </a:r>
          </a:p>
          <a:p>
            <a:pPr lvl="1"/>
            <a:r>
              <a:rPr lang="nb-NO" sz="1600" dirty="0" smtClean="0"/>
              <a:t>Søkere kan få innsyn i fakta i innstillingen (ikke vurderingen eller rangeringen)</a:t>
            </a:r>
          </a:p>
          <a:p>
            <a:pPr lvl="1"/>
            <a:r>
              <a:rPr lang="nb-NO" sz="1600" dirty="0"/>
              <a:t>Komiteens medlemmer har taushetsplikt</a:t>
            </a:r>
          </a:p>
          <a:p>
            <a:pPr lvl="1">
              <a:buNone/>
            </a:pPr>
            <a:endParaRPr lang="nb-NO" sz="1600" dirty="0" smtClean="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E22FF8-BF60-C14A-ABC9-77F388AB3388}" type="slidenum">
              <a:rPr lang="en-US" smtClean="0"/>
              <a:pPr>
                <a:defRPr/>
              </a:pPr>
              <a:t>10</a:t>
            </a:fld>
            <a:endParaRPr lang="en-US"/>
          </a:p>
        </p:txBody>
      </p:sp>
    </p:spTree>
  </p:cSld>
  <p:clrMapOvr>
    <a:masterClrMapping/>
  </p:clrMapOvr>
</p:sld>
</file>

<file path=ppt/theme/theme1.xml><?xml version="1.0" encoding="utf-8"?>
<a:theme xmlns:a="http://schemas.openxmlformats.org/drawingml/2006/main" name="hf-8">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1704</TotalTime>
  <Words>2496</Words>
  <Application>Microsoft Office PowerPoint</Application>
  <PresentationFormat>On-screen Show (4:3)</PresentationFormat>
  <Paragraphs>334</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hf-8</vt:lpstr>
      <vt:lpstr>Instituttstyret på ILN</vt:lpstr>
      <vt:lpstr>Innhold</vt:lpstr>
      <vt:lpstr>Ulike måter å bli tilsatt på ved HF</vt:lpstr>
      <vt:lpstr>Instituttstyrets rolle i tilsettingssaker</vt:lpstr>
      <vt:lpstr>Saksdokumenter</vt:lpstr>
      <vt:lpstr>Kunngjøring</vt:lpstr>
      <vt:lpstr>Sorteringskomité</vt:lpstr>
      <vt:lpstr>Sakkyndig komité</vt:lpstr>
      <vt:lpstr>Intervjukomité</vt:lpstr>
      <vt:lpstr>Interjvukomiteen fortsetter</vt:lpstr>
      <vt:lpstr>Instituttstyrebehandlingen</vt:lpstr>
      <vt:lpstr>Tilsettingsutvalget</vt:lpstr>
      <vt:lpstr>Habilitet</vt:lpstr>
      <vt:lpstr>Momenter i habilitetsvurderingen</vt:lpstr>
      <vt:lpstr>Sivilombudsmannsavgjørelse</vt:lpstr>
      <vt:lpstr>Habilitet fortsetter</vt:lpstr>
      <vt:lpstr>Habilitet fortsetter</vt:lpstr>
      <vt:lpstr>HFs årsplan og strategiske planer</vt:lpstr>
    </vt:vector>
  </TitlesOfParts>
  <Company>Universitetet i Oslo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Anniken K.E. Kjeserud</dc:creator>
  <cp:lastModifiedBy>Jan Halvor Undlien</cp:lastModifiedBy>
  <cp:revision>192</cp:revision>
  <cp:lastPrinted>2015-01-23T13:23:02Z</cp:lastPrinted>
  <dcterms:created xsi:type="dcterms:W3CDTF">2012-02-17T11:32:07Z</dcterms:created>
  <dcterms:modified xsi:type="dcterms:W3CDTF">2017-02-14T08:04:37Z</dcterms:modified>
</cp:coreProperties>
</file>