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38"/>
  </p:notesMasterIdLst>
  <p:handoutMasterIdLst>
    <p:handoutMasterId r:id="rId39"/>
  </p:handoutMasterIdLst>
  <p:sldIdLst>
    <p:sldId id="359" r:id="rId2"/>
    <p:sldId id="376" r:id="rId3"/>
    <p:sldId id="418" r:id="rId4"/>
    <p:sldId id="377" r:id="rId5"/>
    <p:sldId id="341" r:id="rId6"/>
    <p:sldId id="355" r:id="rId7"/>
    <p:sldId id="421" r:id="rId8"/>
    <p:sldId id="389" r:id="rId9"/>
    <p:sldId id="390" r:id="rId10"/>
    <p:sldId id="391" r:id="rId11"/>
    <p:sldId id="393" r:id="rId12"/>
    <p:sldId id="395" r:id="rId13"/>
    <p:sldId id="397" r:id="rId14"/>
    <p:sldId id="398" r:id="rId15"/>
    <p:sldId id="399" r:id="rId16"/>
    <p:sldId id="401" r:id="rId17"/>
    <p:sldId id="402" r:id="rId18"/>
    <p:sldId id="403" r:id="rId19"/>
    <p:sldId id="405" r:id="rId20"/>
    <p:sldId id="406" r:id="rId21"/>
    <p:sldId id="408" r:id="rId22"/>
    <p:sldId id="409" r:id="rId23"/>
    <p:sldId id="422" r:id="rId24"/>
    <p:sldId id="412" r:id="rId25"/>
    <p:sldId id="423" r:id="rId26"/>
    <p:sldId id="413" r:id="rId27"/>
    <p:sldId id="340" r:id="rId28"/>
    <p:sldId id="314" r:id="rId29"/>
    <p:sldId id="417" r:id="rId30"/>
    <p:sldId id="381" r:id="rId31"/>
    <p:sldId id="419" r:id="rId32"/>
    <p:sldId id="380" r:id="rId33"/>
    <p:sldId id="424" r:id="rId34"/>
    <p:sldId id="425" r:id="rId35"/>
    <p:sldId id="426" r:id="rId36"/>
    <p:sldId id="420" r:id="rId37"/>
  </p:sldIdLst>
  <p:sldSz cx="9144000" cy="6858000" type="screen4x3"/>
  <p:notesSz cx="6669088" cy="9928225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84"/>
    <p:restoredTop sz="82723" autoAdjust="0"/>
  </p:normalViewPr>
  <p:slideViewPr>
    <p:cSldViewPr>
      <p:cViewPr varScale="1">
        <p:scale>
          <a:sx n="57" d="100"/>
          <a:sy n="57" d="100"/>
        </p:scale>
        <p:origin x="149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466" y="-78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regneark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regneark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kant\hf-hfsekr-felles\OK\Budsjett%20HF\HF-BUDSJETT%202020\Fordeling%20institutter\IKOS\Tall%20til%20styreseminar%20IKOS%2007.11.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kant\hf-hfsekr-felles\OK\Budsjett%20HF\HF-BUDSJETT%202020\Fordeling%20institutter\IKOS\Tall%20til%20styreseminar%20IKOS%2007.11.201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738583071108401"/>
          <c:y val="0.114428371988212"/>
          <c:w val="0.46401847665081503"/>
          <c:h val="0.79054826480023299"/>
        </c:manualLayout>
      </c:layout>
      <c:pie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738583071108401"/>
          <c:y val="0.114428371988212"/>
          <c:w val="0.46401847665081503"/>
          <c:h val="0.79054826480023299"/>
        </c:manualLayout>
      </c:layout>
      <c:pie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1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1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1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4772DF2-99A8-5040-A9C2-5B430C5CDFCD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9800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1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4"/>
            <a:ext cx="533558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1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1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AD397DA-E962-9241-9BB6-3FEF3EA08623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99164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Ramme: Midler kommer årlig fra Kunnskapsdepartementet via UiO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EFV:</a:t>
            </a:r>
            <a:r>
              <a:rPr lang="nb-NO" baseline="0" dirty="0" smtClean="0"/>
              <a:t> </a:t>
            </a:r>
            <a:r>
              <a:rPr lang="nb-NO" dirty="0" smtClean="0"/>
              <a:t>Midler kommer fra NFR, EU, stiftelser, andre departementer, direktorater, næringslivet (tidsbegrenset)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Grunnen til at jeg fokusere mye på inntektene første delen av presentasjonen</a:t>
            </a:r>
            <a:r>
              <a:rPr lang="nb-NO" baseline="0" dirty="0" smtClean="0"/>
              <a:t> er fordi det er dette dere har til å «rutte med», det vil si at inntektene avgjør hvor mye kostnader IKOS kan ha. 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397DA-E962-9241-9BB6-3FEF3EA08623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20720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dirty="0"/>
              <a:t>Dette er de samme satsene som HF får fra UiO.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462D4D-D561-45F2-8606-CC6A7FC43C23}" type="slidenum">
              <a:rPr lang="nb-NO" smtClean="0"/>
              <a:pPr>
                <a:defRPr/>
              </a:pPr>
              <a:t>17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388168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462D4D-D561-45F2-8606-CC6A7FC43C23}" type="slidenum">
              <a:rPr lang="nb-NO" smtClean="0"/>
              <a:pPr>
                <a:defRPr/>
              </a:pPr>
              <a:t>18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6812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Dette er ikke samme satsen som HF får fra UiO. For stipendiater fordeler HF ut 80 % av satsene UiO tildeler HF (kr</a:t>
            </a:r>
            <a:r>
              <a:rPr lang="nb-NO" baseline="0" dirty="0" smtClean="0"/>
              <a:t> 908 876</a:t>
            </a:r>
            <a:r>
              <a:rPr lang="nb-NO" dirty="0" smtClean="0"/>
              <a:t> x 0,80).</a:t>
            </a:r>
            <a:r>
              <a:rPr lang="nb-NO" baseline="0" dirty="0" smtClean="0"/>
              <a:t> For postdoc fordeler HF ut 85 % av satsene UiO tildeler (kr 1 069 116 x 0,85).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397DA-E962-9241-9BB6-3FEF3EA08623}" type="slidenum">
              <a:rPr lang="nb-NO" smtClean="0"/>
              <a:pPr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74298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462D4D-D561-45F2-8606-CC6A7FC43C23}" type="slidenum">
              <a:rPr lang="nb-NO" smtClean="0"/>
              <a:pPr>
                <a:defRPr/>
              </a:pPr>
              <a:t>23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272042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For 1</a:t>
            </a:r>
            <a:r>
              <a:rPr lang="nb-NO" baseline="0" dirty="0"/>
              <a:t> vekting er beløpet kr 31 </a:t>
            </a:r>
            <a:r>
              <a:rPr lang="nb-NO" baseline="0" dirty="0" smtClean="0"/>
              <a:t>539, </a:t>
            </a:r>
            <a:r>
              <a:rPr lang="nb-NO" baseline="0" dirty="0"/>
              <a:t>så ganges det med vektingen.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462D4D-D561-45F2-8606-CC6A7FC43C23}" type="slidenum">
              <a:rPr lang="nb-NO" smtClean="0"/>
              <a:pPr>
                <a:defRPr/>
              </a:pPr>
              <a:t>24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627037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Felles tiltak HF</a:t>
            </a:r>
            <a:r>
              <a:rPr lang="nb-NO" baseline="0" dirty="0" smtClean="0"/>
              <a:t> er for eksempel forskningsstrategiske midler, studentutvalg, studentavisen, drift av arkivet, valutabuffer lønn utenlandssentrene, mottak av studenter, eksamen, osv.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397DA-E962-9241-9BB6-3FEF3EA08623}" type="slidenum">
              <a:rPr lang="nb-NO" smtClean="0"/>
              <a:pPr/>
              <a:t>27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72969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397DA-E962-9241-9BB6-3FEF3EA08623}" type="slidenum">
              <a:rPr lang="nb-NO" smtClean="0"/>
              <a:pPr/>
              <a:t>29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50212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74 % av rammen</a:t>
            </a:r>
            <a:r>
              <a:rPr lang="nb-NO" baseline="0" dirty="0" smtClean="0"/>
              <a:t> er ikke bundet opp mot spesifikke merkinger av midler. Dette er midler som instituttet fritt kan disponere. </a:t>
            </a:r>
          </a:p>
          <a:p>
            <a:r>
              <a:rPr lang="nb-NO" baseline="0" dirty="0" smtClean="0"/>
              <a:t>26 % er bundet opp til øremerkinger og rekrutteringsstillinger.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397DA-E962-9241-9BB6-3FEF3EA08623}" type="slidenum">
              <a:rPr lang="nb-NO" smtClean="0"/>
              <a:pPr/>
              <a:t>30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79495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397DA-E962-9241-9BB6-3FEF3EA08623}" type="slidenum">
              <a:rPr lang="nb-NO" smtClean="0"/>
              <a:pPr/>
              <a:t>31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51825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397DA-E962-9241-9BB6-3FEF3EA08623}" type="slidenum">
              <a:rPr lang="nb-NO" smtClean="0"/>
              <a:pPr/>
              <a:t>32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8739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="1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397DA-E962-9241-9BB6-3FEF3EA08623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71111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Har et merforbruk på basisvirksomheten</a:t>
            </a:r>
            <a:r>
              <a:rPr lang="nb-NO" baseline="0" dirty="0" smtClean="0"/>
              <a:t>. NB! 2020 er lavere enn normalt grunnet covid-19. Til sammenligning hadde ILN et merforbruk på 7,5 MNOK i 2019 på basisvirksomheten. </a:t>
            </a:r>
          </a:p>
          <a:p>
            <a:r>
              <a:rPr lang="nb-NO" baseline="0" dirty="0" smtClean="0"/>
              <a:t>Så har dere nettobidraget, som er fortjenesten fra ekstern finansierte prosjekter, i tillegg. Det dekker opp for merforbruket på basisvirksomheten. </a:t>
            </a:r>
          </a:p>
          <a:p>
            <a:r>
              <a:rPr lang="nb-NO" baseline="0" dirty="0" smtClean="0"/>
              <a:t>Utfordringen er at dette er variable og midlertidige inntekter. </a:t>
            </a:r>
          </a:p>
          <a:p>
            <a:r>
              <a:rPr lang="nb-NO" baseline="0" dirty="0" smtClean="0"/>
              <a:t>I tillegg har der med dere ubrukte midler fra tidligere år, som også er midlertidige inntekter.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397DA-E962-9241-9BB6-3FEF3EA08623}" type="slidenum">
              <a:rPr lang="nb-NO" smtClean="0"/>
              <a:pPr/>
              <a:t>34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00376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397DA-E962-9241-9BB6-3FEF3EA08623}" type="slidenum">
              <a:rPr lang="nb-NO" smtClean="0"/>
              <a:pPr/>
              <a:t>35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7644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ILN</a:t>
            </a:r>
            <a:r>
              <a:rPr lang="nb-NO" baseline="0" dirty="0" smtClean="0"/>
              <a:t> har hatt en stabil fordeling mellom inntekter på basis og inntekter på EFV på ca. 70 % basis og 30 % EFV. </a:t>
            </a:r>
          </a:p>
          <a:p>
            <a:r>
              <a:rPr lang="nb-NO" baseline="0" dirty="0" smtClean="0"/>
              <a:t>For 2020 er den gått ned til 25 % grunnet, men budsjettet for 2021 indikere at det skal opp igjen på 30 %. </a:t>
            </a:r>
          </a:p>
          <a:p>
            <a:r>
              <a:rPr lang="nb-NO" baseline="0" dirty="0" smtClean="0"/>
              <a:t>NB! Dette er ikke nettobidrag på EFV, men totale inntekter. </a:t>
            </a:r>
          </a:p>
          <a:p>
            <a:r>
              <a:rPr lang="nb-NO" baseline="0" dirty="0" smtClean="0"/>
              <a:t>Ligger høyere enn gjennomsnittet når det gjelder EFV grunnet SFF.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397DA-E962-9241-9BB6-3FEF3EA08623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40514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397DA-E962-9241-9BB6-3FEF3EA08623}" type="slidenum">
              <a:rPr lang="nb-NO" smtClean="0"/>
              <a:pPr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4165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462D4D-D561-45F2-8606-CC6A7FC43C23}" type="slidenum">
              <a:rPr lang="nb-NO" smtClean="0"/>
              <a:pPr>
                <a:defRPr/>
              </a:pPr>
              <a:t>10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912655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462D4D-D561-45F2-8606-CC6A7FC43C23}" type="slidenum">
              <a:rPr lang="nb-NO" smtClean="0"/>
              <a:pPr>
                <a:defRPr/>
              </a:pPr>
              <a:t>11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477398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462D4D-D561-45F2-8606-CC6A7FC43C23}" type="slidenum">
              <a:rPr lang="nb-NO" smtClean="0"/>
              <a:pPr>
                <a:defRPr/>
              </a:pPr>
              <a:t>12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67596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Doktorgrad</a:t>
            </a:r>
            <a:r>
              <a:rPr lang="nb-NO" baseline="0" dirty="0" smtClean="0"/>
              <a:t> 1 er gjennomføring på normert tid</a:t>
            </a:r>
          </a:p>
          <a:p>
            <a:r>
              <a:rPr lang="nb-NO" baseline="0" dirty="0" smtClean="0"/>
              <a:t>Doktorgrad 2 er gjennomføring på mer enn normert tid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462D4D-D561-45F2-8606-CC6A7FC43C23}" type="slidenum">
              <a:rPr lang="nb-NO" smtClean="0"/>
              <a:pPr>
                <a:defRPr/>
              </a:pPr>
              <a:t>15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202454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RBO = Resultatbasert omfordeling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462D4D-D561-45F2-8606-CC6A7FC43C23}" type="slidenum">
              <a:rPr lang="nb-NO" smtClean="0"/>
              <a:pPr>
                <a:defRPr/>
              </a:pPr>
              <a:t>16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4016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 sz="quarter"/>
          </p:nvPr>
        </p:nvSpPr>
        <p:spPr>
          <a:xfrm>
            <a:off x="1295400" y="1905000"/>
            <a:ext cx="6934200" cy="1143000"/>
          </a:xfrm>
        </p:spPr>
        <p:txBody>
          <a:bodyPr anchor="b"/>
          <a:lstStyle>
            <a:lvl1pPr>
              <a:defRPr sz="20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3048000"/>
            <a:ext cx="7315200" cy="1752600"/>
          </a:xfrm>
        </p:spPr>
        <p:txBody>
          <a:bodyPr/>
          <a:lstStyle>
            <a:lvl1pPr marL="0" indent="0">
              <a:buFontTx/>
              <a:buNone/>
              <a:defRPr sz="3000" b="1" i="0"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676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8584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455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6765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7601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5868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9467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8286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7911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007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9472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chart" Target="../charts/char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/>
            <a:r>
              <a:rPr lang="nb-NO" sz="3200" dirty="0">
                <a:latin typeface="Arial" charset="0"/>
                <a:ea typeface="ヒラギノ角ゴ Pro W3" charset="0"/>
                <a:cs typeface="ヒラギノ角ゴ Pro W3" charset="0"/>
              </a:rPr>
              <a:t/>
            </a:r>
            <a:br>
              <a:rPr lang="nb-NO" sz="3200" dirty="0"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nb-NO" sz="3200" dirty="0">
                <a:latin typeface="Arial" charset="0"/>
                <a:ea typeface="ヒラギノ角ゴ Pro W3" charset="0"/>
                <a:cs typeface="ヒラギノ角ゴ Pro W3" charset="0"/>
              </a:rPr>
              <a:t/>
            </a:r>
            <a:br>
              <a:rPr lang="nb-NO" sz="3200" dirty="0">
                <a:latin typeface="Arial" charset="0"/>
                <a:ea typeface="ヒラギノ角ゴ Pro W3" charset="0"/>
                <a:cs typeface="ヒラギノ角ゴ Pro W3" charset="0"/>
              </a:rPr>
            </a:br>
            <a:endParaRPr lang="nb-NO" sz="3200" dirty="0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r>
              <a:rPr lang="nb-NO" sz="3200" b="0" dirty="0" smtClean="0"/>
              <a:t>Økonomi og finansieringsmodell ILN</a:t>
            </a:r>
          </a:p>
          <a:p>
            <a:pPr eaLnBrk="1" hangingPunct="1"/>
            <a:r>
              <a:rPr lang="nb-NO" sz="1400" b="0" dirty="0" smtClean="0"/>
              <a:t>Styreseminar 11.02.2021</a:t>
            </a:r>
          </a:p>
          <a:p>
            <a:pPr eaLnBrk="1" hangingPunct="1">
              <a:lnSpc>
                <a:spcPct val="70000"/>
              </a:lnSpc>
            </a:pPr>
            <a:endParaRPr lang="nb-NO" sz="1000" b="0" dirty="0">
              <a:solidFill>
                <a:srgbClr val="222268"/>
              </a:solidFill>
              <a:latin typeface="Arial" charset="0"/>
              <a:ea typeface="ヒラギノ角ゴ Pro W3" charset="0"/>
              <a:cs typeface="Arial" charset="0"/>
            </a:endParaRPr>
          </a:p>
          <a:p>
            <a:pPr eaLnBrk="1" hangingPunct="1">
              <a:lnSpc>
                <a:spcPct val="70000"/>
              </a:lnSpc>
            </a:pPr>
            <a:endParaRPr lang="nb-NO" sz="1000" dirty="0">
              <a:solidFill>
                <a:srgbClr val="222268"/>
              </a:solidFill>
              <a:latin typeface="Arial" charset="0"/>
              <a:ea typeface="ヒラギノ角ゴ Pro W3" charset="0"/>
              <a:cs typeface="Arial" charset="0"/>
            </a:endParaRPr>
          </a:p>
          <a:p>
            <a:pPr eaLnBrk="1" hangingPunct="1">
              <a:lnSpc>
                <a:spcPct val="70000"/>
              </a:lnSpc>
            </a:pPr>
            <a:endParaRPr lang="nb-NO" sz="1000" dirty="0">
              <a:solidFill>
                <a:srgbClr val="222268"/>
              </a:solidFill>
              <a:latin typeface="Arial" charset="0"/>
              <a:ea typeface="ヒラギノ角ゴ Pro W3" charset="0"/>
              <a:cs typeface="Arial" charset="0"/>
            </a:endParaRPr>
          </a:p>
          <a:p>
            <a:pPr eaLnBrk="1" hangingPunct="1">
              <a:lnSpc>
                <a:spcPct val="70000"/>
              </a:lnSpc>
            </a:pPr>
            <a:endParaRPr lang="nb-NO" sz="5600" dirty="0">
              <a:solidFill>
                <a:srgbClr val="222268"/>
              </a:solidFill>
              <a:latin typeface="Arial" charset="0"/>
              <a:ea typeface="ヒラギノ角ゴ Pro W3" charset="0"/>
              <a:cs typeface="Arial" charset="0"/>
            </a:endParaRPr>
          </a:p>
          <a:p>
            <a:pPr eaLnBrk="1" hangingPunct="1">
              <a:lnSpc>
                <a:spcPct val="70000"/>
              </a:lnSpc>
            </a:pPr>
            <a:endParaRPr lang="nb-NO" sz="1800" dirty="0">
              <a:solidFill>
                <a:srgbClr val="222268"/>
              </a:solidFill>
              <a:latin typeface="Arial" charset="0"/>
              <a:ea typeface="ヒラギノ角ゴ Pro W3" charset="0"/>
              <a:cs typeface="Arial" charset="0"/>
            </a:endParaRPr>
          </a:p>
          <a:p>
            <a:pPr eaLnBrk="1" hangingPunct="1">
              <a:lnSpc>
                <a:spcPct val="70000"/>
              </a:lnSpc>
            </a:pPr>
            <a:endParaRPr lang="nb-NO" sz="1800" dirty="0">
              <a:solidFill>
                <a:srgbClr val="222268"/>
              </a:solidFill>
              <a:latin typeface="Arial" charset="0"/>
              <a:ea typeface="ヒラギノ角ゴ Pro W3" charset="0"/>
              <a:cs typeface="Arial" charset="0"/>
            </a:endParaRPr>
          </a:p>
          <a:p>
            <a:pPr eaLnBrk="1" hangingPunct="1">
              <a:lnSpc>
                <a:spcPct val="70000"/>
              </a:lnSpc>
            </a:pPr>
            <a:endParaRPr lang="nb-NO" sz="1000" dirty="0">
              <a:latin typeface="Arial" charset="0"/>
              <a:ea typeface="ヒラギノ角ゴ Pro W3" charset="0"/>
              <a:cs typeface="Arial" charset="0"/>
            </a:endParaRPr>
          </a:p>
          <a:p>
            <a:pPr eaLnBrk="1" hangingPunct="1">
              <a:lnSpc>
                <a:spcPct val="70000"/>
              </a:lnSpc>
            </a:pPr>
            <a:endParaRPr lang="nb-NO" sz="1000" dirty="0">
              <a:latin typeface="Arial" charset="0"/>
              <a:ea typeface="ヒラギノ角ゴ Pro W3" charset="0"/>
              <a:cs typeface="Arial" charset="0"/>
            </a:endParaRPr>
          </a:p>
          <a:p>
            <a:pPr eaLnBrk="1" hangingPunct="1">
              <a:lnSpc>
                <a:spcPct val="70000"/>
              </a:lnSpc>
            </a:pPr>
            <a:endParaRPr lang="nb-NO" sz="1000" dirty="0">
              <a:latin typeface="Arial" charset="0"/>
              <a:ea typeface="ヒラギノ角ゴ Pro W3" charset="0"/>
              <a:cs typeface="Arial" charset="0"/>
            </a:endParaRPr>
          </a:p>
          <a:p>
            <a:pPr eaLnBrk="1" hangingPunct="1">
              <a:lnSpc>
                <a:spcPct val="70000"/>
              </a:lnSpc>
            </a:pPr>
            <a:endParaRPr lang="nb-NO" sz="1000" dirty="0">
              <a:latin typeface="Arial" charset="0"/>
              <a:ea typeface="ヒラギノ角ゴ Pro W3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63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Studiepoeng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48064" y="1556792"/>
            <a:ext cx="3538736" cy="4683224"/>
          </a:xfrm>
        </p:spPr>
        <p:txBody>
          <a:bodyPr/>
          <a:lstStyle/>
          <a:p>
            <a:r>
              <a:rPr lang="nb-NO" sz="2400" dirty="0"/>
              <a:t>Glidende gjennomsnitt på tre år. </a:t>
            </a:r>
          </a:p>
          <a:p>
            <a:r>
              <a:rPr lang="nb-NO" sz="2400" dirty="0" smtClean="0"/>
              <a:t>For </a:t>
            </a:r>
            <a:r>
              <a:rPr lang="nb-NO" sz="2400" dirty="0"/>
              <a:t>år 2021 blir det faktiske studiepoeng for årene 2017 – 2019. </a:t>
            </a:r>
          </a:p>
          <a:p>
            <a:r>
              <a:rPr lang="nb-NO" sz="2400" dirty="0" smtClean="0"/>
              <a:t>Gjennomsnittet </a:t>
            </a:r>
            <a:r>
              <a:rPr lang="nb-NO" sz="2400" dirty="0"/>
              <a:t>gangens opp med en sats for studiepoeng pr. kategori. </a:t>
            </a: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992" y="1772816"/>
            <a:ext cx="4582668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5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Kandidater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04048" y="1913012"/>
            <a:ext cx="3682752" cy="4114800"/>
          </a:xfrm>
        </p:spPr>
        <p:txBody>
          <a:bodyPr/>
          <a:lstStyle/>
          <a:p>
            <a:r>
              <a:rPr lang="nb-NO" sz="2400" dirty="0"/>
              <a:t>Glidende gjennomsnitt på tre år. </a:t>
            </a:r>
          </a:p>
          <a:p>
            <a:r>
              <a:rPr lang="nb-NO" sz="2400" dirty="0" smtClean="0"/>
              <a:t>For </a:t>
            </a:r>
            <a:r>
              <a:rPr lang="nb-NO" sz="2400" dirty="0"/>
              <a:t>år 2021 blir det faktiske avlagte kandidater for årene 2017 – 2019. </a:t>
            </a:r>
          </a:p>
          <a:p>
            <a:r>
              <a:rPr lang="nb-NO" sz="2400" dirty="0" smtClean="0"/>
              <a:t>Gjennomsnittet </a:t>
            </a:r>
            <a:r>
              <a:rPr lang="nb-NO" sz="2400" dirty="0"/>
              <a:t>gangens opp med en sats for kandidater pr. kategori. </a:t>
            </a: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028" y="1879682"/>
            <a:ext cx="4582668" cy="414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26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Utvekslingsstudenter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860032" y="1981200"/>
            <a:ext cx="3826768" cy="4114800"/>
          </a:xfrm>
        </p:spPr>
        <p:txBody>
          <a:bodyPr/>
          <a:lstStyle/>
          <a:p>
            <a:r>
              <a:rPr lang="nb-NO" sz="2400" dirty="0"/>
              <a:t>Glidende gjennomsnitt på tre år. </a:t>
            </a:r>
          </a:p>
          <a:p>
            <a:r>
              <a:rPr lang="nb-NO" sz="2400" dirty="0" smtClean="0"/>
              <a:t>For </a:t>
            </a:r>
            <a:r>
              <a:rPr lang="nb-NO" sz="2400" dirty="0"/>
              <a:t>år 2021 blir det utvekslingsstudenter for årene 2017 – 2019. </a:t>
            </a:r>
          </a:p>
          <a:p>
            <a:r>
              <a:rPr lang="nb-NO" sz="2400" dirty="0" smtClean="0"/>
              <a:t>Gjennomsnittet </a:t>
            </a:r>
            <a:r>
              <a:rPr lang="nb-NO" sz="2400" dirty="0"/>
              <a:t>gangens opp med en sats for utveksling Erasmus og en sats for utveksling andre. </a:t>
            </a: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916832"/>
            <a:ext cx="4582668" cy="4179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85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Resultatdelen - forskning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Forskningskomponenten består av fem underliggende indikatorer: </a:t>
            </a:r>
          </a:p>
          <a:p>
            <a:pPr lvl="1"/>
            <a:r>
              <a:rPr lang="nb-NO" dirty="0"/>
              <a:t>avlagte doktorgrader</a:t>
            </a:r>
          </a:p>
          <a:p>
            <a:pPr lvl="1"/>
            <a:r>
              <a:rPr lang="nb-NO" dirty="0"/>
              <a:t>NFR-midler </a:t>
            </a:r>
          </a:p>
          <a:p>
            <a:pPr lvl="1"/>
            <a:r>
              <a:rPr lang="nb-NO" dirty="0"/>
              <a:t>EU-midler</a:t>
            </a:r>
          </a:p>
          <a:p>
            <a:pPr lvl="1"/>
            <a:r>
              <a:rPr lang="nb-NO" dirty="0"/>
              <a:t>BOA-midler</a:t>
            </a:r>
          </a:p>
          <a:p>
            <a:pPr lvl="1"/>
            <a:r>
              <a:rPr lang="nb-NO" dirty="0"/>
              <a:t>publiseringspoeng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0756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Resultatdelen - forskning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Fakultetet fordeler også disse midlene etter et treårig gjennomsnitt. </a:t>
            </a:r>
          </a:p>
          <a:p>
            <a:endParaRPr lang="nb-NO" dirty="0"/>
          </a:p>
          <a:p>
            <a:r>
              <a:rPr lang="nb-NO" dirty="0"/>
              <a:t>Publikasjonspoeng og avlagte doktorgrader baserer seg på tall fra Database for høyere utdanning (DBH). </a:t>
            </a:r>
          </a:p>
          <a:p>
            <a:endParaRPr lang="nb-NO" dirty="0"/>
          </a:p>
          <a:p>
            <a:r>
              <a:rPr lang="nb-NO" dirty="0"/>
              <a:t>EU, BOA- og NFR-midler hentes fra regnskapsrapporter ved UiO.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5033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Doktorgrad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932040" y="1981200"/>
            <a:ext cx="3754760" cy="4114800"/>
          </a:xfrm>
        </p:spPr>
        <p:txBody>
          <a:bodyPr/>
          <a:lstStyle/>
          <a:p>
            <a:r>
              <a:rPr lang="nb-NO" sz="2400" dirty="0"/>
              <a:t>Glidende gjennomsnitt på tre år. </a:t>
            </a:r>
          </a:p>
          <a:p>
            <a:r>
              <a:rPr lang="nb-NO" sz="2400" dirty="0" smtClean="0"/>
              <a:t>For </a:t>
            </a:r>
            <a:r>
              <a:rPr lang="nb-NO" sz="2400" dirty="0"/>
              <a:t>år 2021 blir det avlagte doktorgrader for årene 2017 – 2019. </a:t>
            </a:r>
          </a:p>
          <a:p>
            <a:r>
              <a:rPr lang="nb-NO" sz="2400" dirty="0" smtClean="0"/>
              <a:t>Gjennomsnittet </a:t>
            </a:r>
            <a:r>
              <a:rPr lang="nb-NO" sz="2400" dirty="0"/>
              <a:t>gangens opp med en sats for doktorgrad 1og en sats for doktorgrad 2. </a:t>
            </a: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522" y="1981200"/>
            <a:ext cx="4582668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5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Eksterne </a:t>
            </a:r>
            <a:r>
              <a:rPr lang="nb-NO" dirty="0" smtClean="0"/>
              <a:t>midler - RBO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76056" y="1981200"/>
            <a:ext cx="3610744" cy="4114800"/>
          </a:xfrm>
        </p:spPr>
        <p:txBody>
          <a:bodyPr/>
          <a:lstStyle/>
          <a:p>
            <a:r>
              <a:rPr lang="nb-NO" sz="2400" dirty="0"/>
              <a:t>Glidende gjennomsnitt på tre år. </a:t>
            </a:r>
          </a:p>
          <a:p>
            <a:r>
              <a:rPr lang="nb-NO" sz="2400" dirty="0" smtClean="0"/>
              <a:t>For </a:t>
            </a:r>
            <a:r>
              <a:rPr lang="nb-NO" sz="2400" dirty="0"/>
              <a:t>år 2021 blir det kostnader på NFR, EU og BOA for årene 2017 – 2019. </a:t>
            </a:r>
          </a:p>
          <a:p>
            <a:r>
              <a:rPr lang="nb-NO" sz="2400" dirty="0" smtClean="0"/>
              <a:t>Gjennomsnittet </a:t>
            </a:r>
            <a:r>
              <a:rPr lang="nb-NO" sz="2400" dirty="0"/>
              <a:t>gangens opp med en sats for BOA, en for EU og en for NFR. </a:t>
            </a:r>
            <a:endParaRPr lang="nb-NO" sz="2400" dirty="0" smtClean="0"/>
          </a:p>
          <a:p>
            <a:r>
              <a:rPr lang="nb-NO" sz="2400" dirty="0" smtClean="0"/>
              <a:t>Forsinket med to år.</a:t>
            </a:r>
            <a:endParaRPr lang="nb-NO" sz="2400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688" y="1844824"/>
            <a:ext cx="4582668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45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Eksterne midler 2021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/>
          </a:p>
          <a:p>
            <a:r>
              <a:rPr lang="nb-NO" dirty="0"/>
              <a:t>Sats NRF: 7,04 %. </a:t>
            </a:r>
          </a:p>
          <a:p>
            <a:endParaRPr lang="nb-NO" dirty="0"/>
          </a:p>
          <a:p>
            <a:r>
              <a:rPr lang="nb-NO" dirty="0"/>
              <a:t>Sats EU: 78,69 %. </a:t>
            </a:r>
          </a:p>
          <a:p>
            <a:endParaRPr lang="nb-NO" dirty="0"/>
          </a:p>
          <a:p>
            <a:r>
              <a:rPr lang="nb-NO" dirty="0"/>
              <a:t>Sats BOA: 5,84 %.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062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Publikasjonspoeng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16016" y="1981200"/>
            <a:ext cx="3970784" cy="4114800"/>
          </a:xfrm>
        </p:spPr>
        <p:txBody>
          <a:bodyPr/>
          <a:lstStyle/>
          <a:p>
            <a:r>
              <a:rPr lang="nb-NO" sz="2400" dirty="0"/>
              <a:t>Glidende gjennomsnitt på tre år. </a:t>
            </a:r>
          </a:p>
          <a:p>
            <a:r>
              <a:rPr lang="nb-NO" sz="2400" dirty="0" smtClean="0"/>
              <a:t>For </a:t>
            </a:r>
            <a:r>
              <a:rPr lang="nb-NO" sz="2400" dirty="0"/>
              <a:t>år 2021 blir det publikasjonspoeng for årene 2017 – 2019. </a:t>
            </a:r>
          </a:p>
          <a:p>
            <a:r>
              <a:rPr lang="nb-NO" sz="2400" dirty="0" smtClean="0"/>
              <a:t>Gjennomsnittet </a:t>
            </a:r>
            <a:r>
              <a:rPr lang="nb-NO" sz="2400" dirty="0"/>
              <a:t>gangens opp med en sats for publikasjonspoeng. </a:t>
            </a: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48" y="1844824"/>
            <a:ext cx="4582668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76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Basisdelen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Basisdelen av budsjettet består av to komponenter som til sammen utgjør over 40 % av tildelingen til instituttene. </a:t>
            </a:r>
            <a:endParaRPr lang="nb-NO" dirty="0" smtClean="0"/>
          </a:p>
          <a:p>
            <a:r>
              <a:rPr lang="nb-NO" dirty="0" smtClean="0"/>
              <a:t>Basisdelen </a:t>
            </a:r>
            <a:r>
              <a:rPr lang="nb-NO" dirty="0"/>
              <a:t>består av:</a:t>
            </a:r>
          </a:p>
          <a:p>
            <a:pPr lvl="1"/>
            <a:r>
              <a:rPr lang="nb-NO" dirty="0"/>
              <a:t>S</a:t>
            </a:r>
            <a:r>
              <a:rPr lang="nb-NO" dirty="0" smtClean="0"/>
              <a:t>tudieplasser 28 %</a:t>
            </a:r>
            <a:endParaRPr lang="nb-NO" dirty="0"/>
          </a:p>
          <a:p>
            <a:pPr lvl="1"/>
            <a:r>
              <a:rPr lang="nb-NO" dirty="0" smtClean="0"/>
              <a:t>Rekrutteringsstillinger 13 %</a:t>
            </a: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0928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Ramme og øvrige inntekter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Hva har instituttet til disposisjon for å dekke kostnader?</a:t>
            </a:r>
          </a:p>
          <a:p>
            <a:pPr lvl="1"/>
            <a:r>
              <a:rPr lang="nb-NO" b="1" dirty="0" smtClean="0"/>
              <a:t>Ramme fra HF </a:t>
            </a:r>
          </a:p>
          <a:p>
            <a:pPr lvl="1"/>
            <a:r>
              <a:rPr lang="nb-NO" b="1" dirty="0" smtClean="0"/>
              <a:t>Salgs- og leieinntekter </a:t>
            </a:r>
          </a:p>
          <a:p>
            <a:pPr lvl="1"/>
            <a:r>
              <a:rPr lang="nb-NO" b="1" dirty="0" smtClean="0"/>
              <a:t>Nettobidrag fra ekstern finansiert virksomhet </a:t>
            </a:r>
          </a:p>
          <a:p>
            <a:pPr lvl="1"/>
            <a:r>
              <a:rPr lang="nb-NO" dirty="0" smtClean="0"/>
              <a:t>Eventuelt </a:t>
            </a:r>
            <a:r>
              <a:rPr lang="nb-NO" b="1" dirty="0" smtClean="0"/>
              <a:t>mindreforbruk</a:t>
            </a:r>
            <a:r>
              <a:rPr lang="nb-NO" dirty="0" smtClean="0"/>
              <a:t> fra tidligere år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5717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Rekrutteringsstillinger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Midler </a:t>
            </a:r>
            <a:r>
              <a:rPr lang="nb-NO" dirty="0"/>
              <a:t>til rekrutteringsstilling fordeler seg etter antall: </a:t>
            </a:r>
          </a:p>
          <a:p>
            <a:pPr lvl="1"/>
            <a:r>
              <a:rPr lang="nb-NO" dirty="0"/>
              <a:t>Eksiterende</a:t>
            </a:r>
          </a:p>
          <a:p>
            <a:pPr lvl="1"/>
            <a:r>
              <a:rPr lang="nb-NO" dirty="0" smtClean="0"/>
              <a:t>Planlagte tildelt for neste år</a:t>
            </a:r>
            <a:endParaRPr lang="nb-NO" dirty="0"/>
          </a:p>
          <a:p>
            <a:r>
              <a:rPr lang="nb-NO" dirty="0" smtClean="0"/>
              <a:t>For </a:t>
            </a:r>
            <a:r>
              <a:rPr lang="nb-NO" dirty="0"/>
              <a:t>år 2021 er satsen for rekrutteringsstillinger på HF følgende: </a:t>
            </a:r>
          </a:p>
          <a:p>
            <a:pPr lvl="1"/>
            <a:r>
              <a:rPr lang="nb-NO" dirty="0"/>
              <a:t>Stipendiat kr 727 101</a:t>
            </a:r>
          </a:p>
          <a:p>
            <a:pPr lvl="1"/>
            <a:r>
              <a:rPr lang="nb-NO" dirty="0"/>
              <a:t>Postdoc kr 908 749</a:t>
            </a:r>
          </a:p>
          <a:p>
            <a:pPr marL="457200" lvl="1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0062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Studieplasser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Dette er resten av rammen som er igjen etter at man har fordelt ut midler til de nevnte kategoriene over. </a:t>
            </a:r>
          </a:p>
          <a:p>
            <a:r>
              <a:rPr lang="nb-NO" dirty="0"/>
              <a:t>Studieplasser fordeles etter 4-årig snitt på av </a:t>
            </a:r>
            <a:r>
              <a:rPr lang="nb-NO" dirty="0" smtClean="0"/>
              <a:t>studentårsverk (studiepoeng) </a:t>
            </a:r>
            <a:r>
              <a:rPr lang="nb-NO" dirty="0"/>
              <a:t>ganget opp med en sats ut fra vekting av faget på høyere og lavere grad. </a:t>
            </a:r>
          </a:p>
          <a:p>
            <a:endParaRPr lang="nb-NO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572000" y="855772"/>
            <a:ext cx="3373740" cy="86177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nb-NO" sz="1000" dirty="0">
                <a:solidFill>
                  <a:srgbClr val="202020"/>
                </a:solidFill>
                <a:effectLst/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Totalrammen til HF</a:t>
            </a:r>
            <a:endParaRPr lang="nb-NO" sz="1200" dirty="0">
              <a:effectLst/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Clr>
                <a:srgbClr val="202020"/>
              </a:buClr>
              <a:buFont typeface="Calibri" panose="020F0502020204030204" pitchFamily="34" charset="0"/>
              <a:buChar char="÷"/>
            </a:pPr>
            <a:r>
              <a:rPr lang="nb-NO" sz="1000" dirty="0">
                <a:solidFill>
                  <a:srgbClr val="202020"/>
                </a:solidFill>
                <a:effectLst/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Midler til rekrutteringsstillinger</a:t>
            </a:r>
            <a:endParaRPr lang="nb-NO" sz="1200" dirty="0">
              <a:effectLst/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Clr>
                <a:srgbClr val="202020"/>
              </a:buClr>
              <a:buFont typeface="Calibri" panose="020F0502020204030204" pitchFamily="34" charset="0"/>
              <a:buChar char="÷"/>
            </a:pPr>
            <a:r>
              <a:rPr lang="nb-NO" sz="1000" dirty="0">
                <a:solidFill>
                  <a:srgbClr val="202020"/>
                </a:solidFill>
                <a:effectLst/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Midler til øremerkinger/satsinger</a:t>
            </a:r>
            <a:endParaRPr lang="nb-NO" sz="1200" dirty="0">
              <a:effectLst/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Clr>
                <a:srgbClr val="202020"/>
              </a:buClr>
              <a:buFont typeface="Calibri" panose="020F0502020204030204" pitchFamily="34" charset="0"/>
              <a:buChar char="÷"/>
            </a:pPr>
            <a:r>
              <a:rPr lang="nb-NO" sz="1000" dirty="0">
                <a:solidFill>
                  <a:srgbClr val="202020"/>
                </a:solidFill>
                <a:effectLst/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Midler til resultater</a:t>
            </a:r>
            <a:endParaRPr lang="nb-NO" sz="1200" dirty="0">
              <a:effectLst/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</a:pPr>
            <a:r>
              <a:rPr lang="nb-NO" sz="1000" dirty="0">
                <a:solidFill>
                  <a:srgbClr val="202020"/>
                </a:solidFill>
                <a:effectLst/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= 	Antallet kroner som fordeles etter studieplasser</a:t>
            </a:r>
            <a:endParaRPr lang="nb-NO" sz="1200" dirty="0">
              <a:effectLst/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80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Studieplasser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Fakultetsstyret har gitt verdien av en studieplass ulike vekter på forskjellige grupper av fag. </a:t>
            </a:r>
          </a:p>
          <a:p>
            <a:r>
              <a:rPr lang="nb-NO" dirty="0"/>
              <a:t>Denne vektingen baserer seg på ressursinnsatsen forbundet med faget. </a:t>
            </a:r>
          </a:p>
          <a:p>
            <a:r>
              <a:rPr lang="nb-NO" dirty="0"/>
              <a:t>I tildelingen fra UiO får imidlertid HF samme sats for alle våre studier. </a:t>
            </a:r>
            <a:endParaRPr lang="nb-NO" dirty="0" smtClean="0"/>
          </a:p>
          <a:p>
            <a:r>
              <a:rPr lang="nb-NO" dirty="0"/>
              <a:t>Vektingen vedtas av fakultetsstyret og kan justeres hvert fjerde år. 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8016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Studieplasser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endParaRPr lang="nb-NO" dirty="0"/>
          </a:p>
          <a:p>
            <a:r>
              <a:rPr lang="nb-NO" dirty="0"/>
              <a:t>Enhetsprisen kan varier fra år til år basert på hvor stor summen til studieplasser </a:t>
            </a:r>
            <a:r>
              <a:rPr lang="nb-NO" dirty="0" smtClean="0"/>
              <a:t>er.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5594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Studieplasser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Enhetsprisen for år 2021 er kr 31 </a:t>
            </a:r>
            <a:r>
              <a:rPr lang="nb-NO" dirty="0" smtClean="0"/>
              <a:t>539. For eksempel språk 3 får da kr 63 078 x antall </a:t>
            </a:r>
            <a:r>
              <a:rPr lang="nb-NO" dirty="0" err="1" smtClean="0"/>
              <a:t>gj.snt</a:t>
            </a:r>
            <a:r>
              <a:rPr lang="nb-NO" dirty="0" smtClean="0"/>
              <a:t>. studiepoeng over fire år.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3473450"/>
            <a:ext cx="4608512" cy="280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00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Studieplasser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nb-NO" dirty="0">
                <a:ea typeface="ヒラギノ角ゴ Pro W3" charset="0"/>
                <a:cs typeface="ヒラギノ角ゴ Pro W3" charset="0"/>
              </a:rPr>
              <a:t>HF får det </a:t>
            </a:r>
            <a:r>
              <a:rPr lang="nb-NO" b="1" dirty="0">
                <a:ea typeface="ヒラギノ角ゴ Pro W3" charset="0"/>
                <a:cs typeface="ヒラギノ角ゴ Pro W3" charset="0"/>
              </a:rPr>
              <a:t>samme beløp </a:t>
            </a:r>
            <a:r>
              <a:rPr lang="nb-NO" dirty="0">
                <a:ea typeface="ヒラギノ角ゴ Pro W3" charset="0"/>
                <a:cs typeface="ヒラギノ角ゴ Pro W3" charset="0"/>
              </a:rPr>
              <a:t>for sine studieplasser uavhengig av </a:t>
            </a:r>
            <a:r>
              <a:rPr lang="nb-NO" dirty="0" smtClean="0">
                <a:ea typeface="ヒラギノ角ゴ Pro W3" charset="0"/>
                <a:cs typeface="ヒラギノ角ゴ Pro W3" charset="0"/>
              </a:rPr>
              <a:t>fag.</a:t>
            </a:r>
            <a:endParaRPr lang="nb-NO" dirty="0">
              <a:ea typeface="ヒラギノ角ゴ Pro W3" charset="0"/>
              <a:cs typeface="ヒラギノ角ゴ Pro W3" charset="0"/>
            </a:endParaRPr>
          </a:p>
          <a:p>
            <a:pPr>
              <a:lnSpc>
                <a:spcPct val="80000"/>
              </a:lnSpc>
            </a:pPr>
            <a:r>
              <a:rPr lang="nb-NO" dirty="0" smtClean="0">
                <a:ea typeface="ヒラギノ角ゴ Pro W3" charset="0"/>
                <a:cs typeface="ヒラギノ角ゴ Pro W3" charset="0"/>
              </a:rPr>
              <a:t>HF </a:t>
            </a:r>
            <a:r>
              <a:rPr lang="nb-NO" dirty="0">
                <a:ea typeface="ヒラギノ角ゴ Pro W3" charset="0"/>
                <a:cs typeface="ヒラギノ角ゴ Pro W3" charset="0"/>
              </a:rPr>
              <a:t>har </a:t>
            </a:r>
            <a:r>
              <a:rPr lang="nb-NO" b="1" dirty="0">
                <a:ea typeface="ヒラギノ角ゴ Pro W3" charset="0"/>
                <a:cs typeface="ヒラギノ角ゴ Pro W3" charset="0"/>
              </a:rPr>
              <a:t>vektet fag</a:t>
            </a:r>
            <a:r>
              <a:rPr lang="nb-NO" dirty="0">
                <a:ea typeface="ヒラギノ角ゴ Pro W3" charset="0"/>
                <a:cs typeface="ヒラギノ角ゴ Pro W3" charset="0"/>
              </a:rPr>
              <a:t>, ikke </a:t>
            </a:r>
            <a:r>
              <a:rPr lang="nb-NO" dirty="0" smtClean="0">
                <a:ea typeface="ヒラギノ角ゴ Pro W3" charset="0"/>
                <a:cs typeface="ヒラギノ角ゴ Pro W3" charset="0"/>
              </a:rPr>
              <a:t>enkeltemner.</a:t>
            </a:r>
            <a:endParaRPr lang="nb-NO" dirty="0">
              <a:ea typeface="ヒラギノ角ゴ Pro W3" charset="0"/>
              <a:cs typeface="ヒラギノ角ゴ Pro W3" charset="0"/>
            </a:endParaRPr>
          </a:p>
          <a:p>
            <a:pPr>
              <a:lnSpc>
                <a:spcPct val="80000"/>
              </a:lnSpc>
            </a:pPr>
            <a:r>
              <a:rPr lang="nb-NO" dirty="0">
                <a:ea typeface="ヒラギノ角ゴ Pro W3" charset="0"/>
                <a:cs typeface="ヒラギノ角ゴ Pro W3" charset="0"/>
              </a:rPr>
              <a:t>Det er særlig på </a:t>
            </a:r>
            <a:r>
              <a:rPr lang="nb-NO" b="1" dirty="0">
                <a:ea typeface="ヒラギノ角ゴ Pro W3" charset="0"/>
                <a:cs typeface="ヒラギノ角ゴ Pro W3" charset="0"/>
              </a:rPr>
              <a:t>lavere grad </a:t>
            </a:r>
            <a:r>
              <a:rPr lang="nb-NO" dirty="0">
                <a:ea typeface="ヒラギノ角ゴ Pro W3" charset="0"/>
                <a:cs typeface="ヒラギノ角ゴ Pro W3" charset="0"/>
              </a:rPr>
              <a:t>det er behov for ulik </a:t>
            </a:r>
            <a:r>
              <a:rPr lang="nb-NO" dirty="0" smtClean="0">
                <a:ea typeface="ヒラギノ角ゴ Pro W3" charset="0"/>
                <a:cs typeface="ヒラギノ角ゴ Pro W3" charset="0"/>
              </a:rPr>
              <a:t>vekting.</a:t>
            </a:r>
            <a:endParaRPr lang="nb-NO" dirty="0">
              <a:ea typeface="ヒラギノ角ゴ Pro W3" charset="0"/>
              <a:cs typeface="ヒラギノ角ゴ Pro W3" charset="0"/>
            </a:endParaRPr>
          </a:p>
        </p:txBody>
      </p:sp>
      <p:pic>
        <p:nvPicPr>
          <p:cNvPr id="6" name="Plassholder for innhold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7812" y="2564904"/>
            <a:ext cx="2886075" cy="2264271"/>
          </a:xfrm>
        </p:spPr>
      </p:pic>
    </p:spTree>
    <p:extLst>
      <p:ext uri="{BB962C8B-B14F-4D97-AF65-F5344CB8AC3E}">
        <p14:creationId xmlns:p14="http://schemas.microsoft.com/office/powerpoint/2010/main" val="397612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Studieplasser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Studieplassene er også den delen av budsjettet </a:t>
            </a:r>
            <a:r>
              <a:rPr lang="nb-NO" dirty="0" smtClean="0"/>
              <a:t>hvor </a:t>
            </a:r>
            <a:r>
              <a:rPr lang="nb-NO" dirty="0"/>
              <a:t>fakultetets faglige prioriteringer og strategiske vurderinger får direkte konsekvenser for fordelingen.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1832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Øremerkinger på HF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Ø</a:t>
            </a:r>
            <a:r>
              <a:rPr lang="nb-NO" dirty="0" smtClean="0"/>
              <a:t>remerkinger på HF: </a:t>
            </a:r>
          </a:p>
          <a:p>
            <a:pPr lvl="1"/>
            <a:r>
              <a:rPr lang="nb-NO" dirty="0" smtClean="0"/>
              <a:t>Faglige prioriteringer III </a:t>
            </a:r>
            <a:endParaRPr lang="nb-NO" dirty="0"/>
          </a:p>
          <a:p>
            <a:pPr lvl="1"/>
            <a:r>
              <a:rPr lang="nb-NO" dirty="0" smtClean="0"/>
              <a:t>Omstillingsmidler </a:t>
            </a:r>
          </a:p>
          <a:p>
            <a:pPr lvl="1"/>
            <a:r>
              <a:rPr lang="nb-NO" dirty="0" smtClean="0"/>
              <a:t>Årsplanstiltak </a:t>
            </a:r>
          </a:p>
          <a:p>
            <a:pPr lvl="1"/>
            <a:r>
              <a:rPr lang="nb-NO" dirty="0" smtClean="0"/>
              <a:t>Fellestiltak HF </a:t>
            </a:r>
          </a:p>
          <a:p>
            <a:pPr lvl="1"/>
            <a:r>
              <a:rPr lang="nb-NO" dirty="0" smtClean="0"/>
              <a:t>Småforsk </a:t>
            </a:r>
          </a:p>
          <a:p>
            <a:pPr lvl="1"/>
            <a:r>
              <a:rPr lang="nb-NO" dirty="0" smtClean="0"/>
              <a:t>Fakultet administrasjonen</a:t>
            </a:r>
          </a:p>
          <a:p>
            <a:pPr marL="0" indent="0">
              <a:buNone/>
            </a:pPr>
            <a:r>
              <a:rPr lang="nb-NO" dirty="0"/>
              <a:t>	</a:t>
            </a: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3503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Arial" charset="0"/>
                <a:ea typeface="ヒラギノ角ゴ Pro W3" charset="0"/>
                <a:cs typeface="ヒラギノ角ゴ Pro W3" charset="0"/>
              </a:rPr>
              <a:t>Øremerkinger fra UiO</a:t>
            </a:r>
            <a:endParaRPr lang="nb-NO" dirty="0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378000" indent="-378000">
              <a:lnSpc>
                <a:spcPct val="130000"/>
              </a:lnSpc>
              <a:spcBef>
                <a:spcPts val="576"/>
              </a:spcBef>
            </a:pPr>
            <a:r>
              <a:rPr lang="nb-NO" dirty="0">
                <a:latin typeface="Arial" charset="0"/>
                <a:ea typeface="ヒラギノ角ゴ Pro W3" charset="0"/>
                <a:cs typeface="ヒラギノ角ゴ Pro W3" charset="0"/>
              </a:rPr>
              <a:t>Sentrale øremerkede tildelinger </a:t>
            </a:r>
            <a:r>
              <a:rPr lang="nb-NO" dirty="0" smtClean="0">
                <a:latin typeface="Arial" charset="0"/>
                <a:ea typeface="ヒラギノ角ゴ Pro W3" charset="0"/>
                <a:cs typeface="ヒラギノ角ゴ Pro W3" charset="0"/>
              </a:rPr>
              <a:t>videreføres til enhetene. </a:t>
            </a:r>
          </a:p>
          <a:p>
            <a:pPr marL="378000" indent="-378000">
              <a:lnSpc>
                <a:spcPct val="130000"/>
              </a:lnSpc>
              <a:spcBef>
                <a:spcPts val="576"/>
              </a:spcBef>
            </a:pPr>
            <a:r>
              <a:rPr lang="nb-NO" dirty="0" smtClean="0">
                <a:latin typeface="Arial" charset="0"/>
                <a:ea typeface="ヒラギノ角ゴ Pro W3" charset="0"/>
                <a:cs typeface="ヒラギノ角ゴ Pro W3" charset="0"/>
              </a:rPr>
              <a:t>Totalt er det øremerket midler fra UiO til HF på 110,6 MNOK.</a:t>
            </a:r>
            <a:endParaRPr lang="nb-NO" dirty="0"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0" indent="0">
              <a:lnSpc>
                <a:spcPct val="130000"/>
              </a:lnSpc>
              <a:spcBef>
                <a:spcPts val="576"/>
              </a:spcBef>
              <a:buNone/>
            </a:pPr>
            <a:endParaRPr lang="nb-NO" dirty="0">
              <a:latin typeface="Arial" charset="0"/>
              <a:ea typeface="ヒラギノ角ゴ Pro W3" charset="0"/>
              <a:cs typeface="ヒラギノ角ゴ Pro W3" charset="0"/>
            </a:endParaRPr>
          </a:p>
          <a:p>
            <a:pPr>
              <a:lnSpc>
                <a:spcPct val="90000"/>
              </a:lnSpc>
            </a:pPr>
            <a:endParaRPr lang="nb-NO" dirty="0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056" y="1772816"/>
            <a:ext cx="3367972" cy="44592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Arial" charset="0"/>
                <a:ea typeface="ヒラギノ角ゴ Pro W3" charset="0"/>
                <a:cs typeface="ヒラギノ角ゴ Pro W3" charset="0"/>
              </a:rPr>
              <a:t>HF-modellens hovedkomponenter</a:t>
            </a:r>
            <a:endParaRPr lang="nb-NO" dirty="0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/>
          </p:nvPr>
        </p:nvGraphicFramePr>
        <p:xfrm>
          <a:off x="-433983" y="1700808"/>
          <a:ext cx="5861050" cy="3997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Diagram 5"/>
          <p:cNvGraphicFramePr>
            <a:graphicFrameLocks/>
          </p:cNvGraphicFramePr>
          <p:nvPr>
            <p:extLst/>
          </p:nvPr>
        </p:nvGraphicFramePr>
        <p:xfrm>
          <a:off x="3591917" y="1712197"/>
          <a:ext cx="5861050" cy="3997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8" name="Bild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08520" y="1844824"/>
            <a:ext cx="4680520" cy="4104456"/>
          </a:xfrm>
          <a:prstGeom prst="rect">
            <a:avLst/>
          </a:prstGeom>
        </p:spPr>
      </p:pic>
      <p:pic>
        <p:nvPicPr>
          <p:cNvPr id="2" name="Bild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0" y="1844824"/>
            <a:ext cx="4680520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59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HFs økonomi </a:t>
            </a:r>
            <a:r>
              <a:rPr lang="nb-NO" dirty="0" smtClean="0"/>
              <a:t>2020</a:t>
            </a:r>
            <a:endParaRPr lang="nb-NO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-1188640" y="1844824"/>
          <a:ext cx="7787208" cy="4544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84168" y="1145214"/>
            <a:ext cx="230425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Totalt disponibelt:  </a:t>
            </a:r>
            <a:r>
              <a:rPr lang="en-US" sz="2400" dirty="0" smtClean="0"/>
              <a:t>928,1 MNOK.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Basis: </a:t>
            </a:r>
            <a:endParaRPr lang="en-US" sz="2400" dirty="0" smtClean="0"/>
          </a:p>
          <a:p>
            <a:r>
              <a:rPr lang="en-US" sz="2400" dirty="0" smtClean="0"/>
              <a:t>791,1 MNOK.</a:t>
            </a:r>
            <a:endParaRPr lang="en-US" sz="2400" dirty="0"/>
          </a:p>
          <a:p>
            <a:r>
              <a:rPr lang="en-US" sz="2400" dirty="0"/>
              <a:t>Eksternt: </a:t>
            </a:r>
            <a:endParaRPr lang="en-US" sz="2400" dirty="0" smtClean="0"/>
          </a:p>
          <a:p>
            <a:r>
              <a:rPr lang="en-US" sz="2400" dirty="0" smtClean="0"/>
              <a:t>137 MNOK.</a:t>
            </a:r>
          </a:p>
          <a:p>
            <a:endParaRPr lang="en-US" sz="2400" dirty="0"/>
          </a:p>
          <a:p>
            <a:r>
              <a:rPr lang="en-US" sz="2400" dirty="0" smtClean="0"/>
              <a:t>I </a:t>
            </a:r>
            <a:r>
              <a:rPr lang="en-US" sz="2400" dirty="0" err="1" smtClean="0"/>
              <a:t>tillegg</a:t>
            </a:r>
            <a:r>
              <a:rPr lang="en-US" sz="2400" dirty="0" smtClean="0"/>
              <a:t> </a:t>
            </a:r>
            <a:r>
              <a:rPr lang="en-US" sz="2400" dirty="0" err="1" smtClean="0"/>
              <a:t>kommer</a:t>
            </a:r>
            <a:r>
              <a:rPr lang="en-US" sz="2400" dirty="0" smtClean="0"/>
              <a:t> </a:t>
            </a:r>
            <a:r>
              <a:rPr lang="en-US" sz="2400" dirty="0" err="1" smtClean="0"/>
              <a:t>overført</a:t>
            </a:r>
            <a:r>
              <a:rPr lang="en-US" sz="2400" dirty="0" smtClean="0"/>
              <a:t> mindreforbruk </a:t>
            </a:r>
            <a:r>
              <a:rPr lang="en-US" sz="2400" dirty="0" err="1" smtClean="0"/>
              <a:t>fra</a:t>
            </a:r>
            <a:r>
              <a:rPr lang="en-US" sz="2400" dirty="0" smtClean="0"/>
              <a:t> </a:t>
            </a:r>
            <a:r>
              <a:rPr lang="en-US" sz="2400" dirty="0" err="1" smtClean="0"/>
              <a:t>tidligere</a:t>
            </a:r>
            <a:r>
              <a:rPr lang="en-US" sz="2400" dirty="0" smtClean="0"/>
              <a:t> </a:t>
            </a:r>
            <a:r>
              <a:rPr lang="en-US" sz="2400" dirty="0" err="1" smtClean="0"/>
              <a:t>år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1844824"/>
            <a:ext cx="5400600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63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ILN disponible inntekter 2021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4058" y="1981200"/>
            <a:ext cx="6962701" cy="418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42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Økonomisk handlingsrom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Handlingsrommet er reelt mindre, fordi store deler av disponible inntekter er bundet opp i lønnskostnader. </a:t>
            </a:r>
          </a:p>
          <a:p>
            <a:endParaRPr lang="nb-NO" dirty="0" smtClean="0"/>
          </a:p>
          <a:p>
            <a:r>
              <a:rPr lang="nb-NO" dirty="0"/>
              <a:t>For 2020 har </a:t>
            </a:r>
            <a:r>
              <a:rPr lang="nb-NO" dirty="0" smtClean="0"/>
              <a:t>ILN </a:t>
            </a:r>
            <a:r>
              <a:rPr lang="nb-NO" dirty="0"/>
              <a:t>utgjør lønnskostnader </a:t>
            </a:r>
            <a:r>
              <a:rPr lang="nb-NO" dirty="0" smtClean="0"/>
              <a:t>92 </a:t>
            </a:r>
            <a:r>
              <a:rPr lang="nb-NO" dirty="0"/>
              <a:t>% av totale kostnader. Lønnsmidler er i hovedsak bundne midler da det er faste ansettelser. </a:t>
            </a:r>
          </a:p>
          <a:p>
            <a:pPr marL="0" indent="0">
              <a:buNone/>
            </a:pPr>
            <a:endParaRPr lang="nb-NO" dirty="0" smtClean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002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Økonomiske situasjon ILN</a:t>
            </a:r>
            <a:endParaRPr lang="nb-NO" dirty="0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1844824"/>
            <a:ext cx="7776864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36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Økonomiske utfordringer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Avhengig av nettobidrag. Hvordan ser basis ut uten nettobidrag</a:t>
            </a:r>
            <a:r>
              <a:rPr lang="nb-NO" dirty="0"/>
              <a:t>?</a:t>
            </a:r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Reduksjon på resultat indikatorer på studier. Hvordan påvirker det økonomien</a:t>
            </a:r>
            <a:r>
              <a:rPr lang="nb-NO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6844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Økonomiske utfordringer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1700808"/>
            <a:ext cx="7721600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38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Økonomiske utfordringer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75" y="1949450"/>
            <a:ext cx="8858250" cy="428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8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Oppsummert</a:t>
            </a:r>
            <a:endParaRPr lang="nb-NO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b-NO" dirty="0" smtClean="0"/>
              <a:t>Ledelsen må fokusere på det store bildet.</a:t>
            </a:r>
          </a:p>
          <a:p>
            <a:r>
              <a:rPr lang="nb-NO" dirty="0" smtClean="0"/>
              <a:t>Et stort mindreforbruk kan raskt bli et stort merforbruk.</a:t>
            </a:r>
          </a:p>
          <a:p>
            <a:r>
              <a:rPr lang="nb-NO" dirty="0"/>
              <a:t>Studier veier tyngst både på inntekts- og kostnadssiden.</a:t>
            </a:r>
          </a:p>
          <a:p>
            <a:r>
              <a:rPr lang="nb-NO" dirty="0"/>
              <a:t>Modellen er følsom for endring i </a:t>
            </a:r>
            <a:r>
              <a:rPr lang="nb-NO" dirty="0" smtClean="0"/>
              <a:t>studenttilstrømning.</a:t>
            </a:r>
            <a:endParaRPr lang="nb-NO" dirty="0"/>
          </a:p>
          <a:p>
            <a:endParaRPr lang="nb-NO" dirty="0" smtClean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900" y="2132856"/>
            <a:ext cx="3771900" cy="2828924"/>
          </a:xfrm>
        </p:spPr>
      </p:pic>
    </p:spTree>
    <p:extLst>
      <p:ext uri="{BB962C8B-B14F-4D97-AF65-F5344CB8AC3E}">
        <p14:creationId xmlns:p14="http://schemas.microsoft.com/office/powerpoint/2010/main" val="203260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ILN inntekter 2020</a:t>
            </a:r>
            <a:endParaRPr lang="nb-NO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-1188640" y="1844824"/>
          <a:ext cx="7787208" cy="4544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93432" y="1700850"/>
            <a:ext cx="33843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en-US" sz="2400" dirty="0" err="1" smtClean="0"/>
              <a:t>Totale</a:t>
            </a:r>
            <a:r>
              <a:rPr lang="en-US" sz="2400" dirty="0" smtClean="0"/>
              <a:t> </a:t>
            </a:r>
            <a:r>
              <a:rPr lang="en-US" sz="2400" dirty="0" err="1" smtClean="0"/>
              <a:t>inntekter</a:t>
            </a:r>
            <a:r>
              <a:rPr lang="en-US" sz="2400" dirty="0" smtClean="0"/>
              <a:t>: 119,5 MNOK</a:t>
            </a:r>
          </a:p>
          <a:p>
            <a:endParaRPr lang="en-US" sz="2400" dirty="0" smtClean="0"/>
          </a:p>
          <a:p>
            <a:r>
              <a:rPr lang="en-US" sz="2400" dirty="0" smtClean="0"/>
              <a:t>Basis: 89,5 MNOK</a:t>
            </a:r>
          </a:p>
          <a:p>
            <a:r>
              <a:rPr lang="en-US" sz="2400" dirty="0" err="1" smtClean="0"/>
              <a:t>Eksternt</a:t>
            </a:r>
            <a:r>
              <a:rPr lang="en-US" sz="2400" dirty="0" smtClean="0"/>
              <a:t>: 30 MNOK</a:t>
            </a:r>
          </a:p>
          <a:p>
            <a:endParaRPr lang="en-US" sz="2400" dirty="0"/>
          </a:p>
          <a:p>
            <a:r>
              <a:rPr lang="en-US" sz="2400" dirty="0" smtClean="0"/>
              <a:t>I </a:t>
            </a:r>
            <a:r>
              <a:rPr lang="en-US" sz="2400" dirty="0" err="1" smtClean="0"/>
              <a:t>tillegg</a:t>
            </a:r>
            <a:r>
              <a:rPr lang="en-US" sz="2400" dirty="0" smtClean="0"/>
              <a:t> </a:t>
            </a:r>
            <a:r>
              <a:rPr lang="en-US" sz="2400" dirty="0" err="1" smtClean="0"/>
              <a:t>kommer</a:t>
            </a:r>
            <a:r>
              <a:rPr lang="en-US" sz="2400" dirty="0" smtClean="0"/>
              <a:t> </a:t>
            </a:r>
            <a:r>
              <a:rPr lang="en-US" sz="2400" dirty="0" err="1" smtClean="0"/>
              <a:t>overført</a:t>
            </a:r>
            <a:r>
              <a:rPr lang="en-US" sz="2400" dirty="0" smtClean="0"/>
              <a:t> </a:t>
            </a:r>
            <a:r>
              <a:rPr lang="en-US" sz="2400" dirty="0" err="1" smtClean="0"/>
              <a:t>beløp</a:t>
            </a:r>
            <a:r>
              <a:rPr lang="en-US" sz="2400" dirty="0" smtClean="0"/>
              <a:t> </a:t>
            </a:r>
            <a:r>
              <a:rPr lang="en-US" sz="2400" dirty="0" err="1" smtClean="0"/>
              <a:t>fra</a:t>
            </a:r>
            <a:r>
              <a:rPr lang="en-US" sz="2400" dirty="0" smtClean="0"/>
              <a:t> </a:t>
            </a:r>
            <a:r>
              <a:rPr lang="en-US" sz="2400" dirty="0" err="1" smtClean="0"/>
              <a:t>året</a:t>
            </a:r>
            <a:r>
              <a:rPr lang="en-US" sz="2400" dirty="0" smtClean="0"/>
              <a:t> </a:t>
            </a:r>
            <a:r>
              <a:rPr lang="en-US" sz="2400" dirty="0" err="1" smtClean="0"/>
              <a:t>før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graphicFrame>
        <p:nvGraphicFramePr>
          <p:cNvPr id="7" name="Diagram 6"/>
          <p:cNvGraphicFramePr>
            <a:graphicFrameLocks/>
          </p:cNvGraphicFramePr>
          <p:nvPr/>
        </p:nvGraphicFramePr>
        <p:xfrm>
          <a:off x="179512" y="2060848"/>
          <a:ext cx="504056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5" name="Bild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64" y="2031668"/>
            <a:ext cx="5344668" cy="4061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552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Fordelingsprosessen - rammer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b-NO" dirty="0" smtClean="0"/>
              <a:t>Rammer vedtas i UiOs styre i juni</a:t>
            </a:r>
          </a:p>
          <a:p>
            <a:r>
              <a:rPr lang="nb-NO" dirty="0" smtClean="0"/>
              <a:t>Drøfting fakultetsstyret i juni</a:t>
            </a:r>
          </a:p>
          <a:p>
            <a:r>
              <a:rPr lang="nb-NO" dirty="0"/>
              <a:t>Vedtak i fakultetsstyret i september</a:t>
            </a:r>
          </a:p>
          <a:p>
            <a:r>
              <a:rPr lang="nb-NO" dirty="0" smtClean="0"/>
              <a:t>Drøfting i instituttstyret i oktober/november</a:t>
            </a:r>
          </a:p>
          <a:p>
            <a:r>
              <a:rPr lang="nb-NO" dirty="0" smtClean="0"/>
              <a:t>Vedtak i instituttstyret i november/desember</a:t>
            </a:r>
            <a:endParaRPr lang="nb-NO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112" y="2609850"/>
            <a:ext cx="2657475" cy="2857500"/>
          </a:xfrm>
        </p:spPr>
      </p:pic>
    </p:spTree>
    <p:extLst>
      <p:ext uri="{BB962C8B-B14F-4D97-AF65-F5344CB8AC3E}">
        <p14:creationId xmlns:p14="http://schemas.microsoft.com/office/powerpoint/2010/main" val="85761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Hvordan beregnes rammen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Budsjettmodellen ved HF har fire hovedelementer som benyttes i fordelingen av midler videre til institutter og sentre:</a:t>
            </a:r>
          </a:p>
          <a:p>
            <a:pPr lvl="1"/>
            <a:r>
              <a:rPr lang="nb-NO" dirty="0"/>
              <a:t>Tidligere oppnådde resultater (resultatindikatorer)</a:t>
            </a:r>
          </a:p>
          <a:p>
            <a:pPr lvl="1"/>
            <a:r>
              <a:rPr lang="nb-NO" dirty="0"/>
              <a:t>Studieplasser</a:t>
            </a:r>
          </a:p>
          <a:p>
            <a:pPr lvl="1"/>
            <a:r>
              <a:rPr lang="nb-NO" dirty="0"/>
              <a:t>Rekrutteringsstillinger</a:t>
            </a:r>
          </a:p>
          <a:p>
            <a:pPr lvl="1"/>
            <a:r>
              <a:rPr lang="nb-NO" dirty="0"/>
              <a:t>Øremerkinger/satsinger</a:t>
            </a:r>
          </a:p>
        </p:txBody>
      </p:sp>
    </p:spTree>
    <p:extLst>
      <p:ext uri="{BB962C8B-B14F-4D97-AF65-F5344CB8AC3E}">
        <p14:creationId xmlns:p14="http://schemas.microsoft.com/office/powerpoint/2010/main" val="157905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Hvordan beregnes rammen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Studiepoeng</a:t>
            </a:r>
          </a:p>
          <a:p>
            <a:r>
              <a:rPr lang="nb-NO" sz="2000" dirty="0"/>
              <a:t>Kandidater</a:t>
            </a:r>
          </a:p>
          <a:p>
            <a:r>
              <a:rPr lang="nb-NO" sz="2000" dirty="0"/>
              <a:t>Utvekslingsstudenter</a:t>
            </a:r>
          </a:p>
          <a:p>
            <a:pPr marL="0" indent="0">
              <a:buNone/>
            </a:pPr>
            <a:endParaRPr lang="nb-NO" sz="2000" dirty="0"/>
          </a:p>
          <a:p>
            <a:r>
              <a:rPr lang="nb-NO" sz="2000" dirty="0"/>
              <a:t>Doktorgrader</a:t>
            </a:r>
          </a:p>
          <a:p>
            <a:r>
              <a:rPr lang="nb-NO" sz="2000" dirty="0"/>
              <a:t>Eksterne midler</a:t>
            </a:r>
          </a:p>
          <a:p>
            <a:r>
              <a:rPr lang="nb-NO" sz="2000" dirty="0"/>
              <a:t>Publikasjonspoeng</a:t>
            </a:r>
          </a:p>
          <a:p>
            <a:endParaRPr lang="nb-NO" sz="2000" dirty="0"/>
          </a:p>
          <a:p>
            <a:r>
              <a:rPr lang="nb-NO" sz="2000" dirty="0"/>
              <a:t>Rekrutteringsstillinger</a:t>
            </a:r>
          </a:p>
          <a:p>
            <a:r>
              <a:rPr lang="nb-NO" sz="2000" dirty="0"/>
              <a:t>Studieplasser</a:t>
            </a:r>
          </a:p>
          <a:p>
            <a:pPr marL="0" indent="0">
              <a:buNone/>
            </a:pPr>
            <a:endParaRPr lang="nb-NO" sz="2000" dirty="0"/>
          </a:p>
          <a:p>
            <a:r>
              <a:rPr lang="nb-NO" sz="2000" dirty="0"/>
              <a:t>Øremerkinger</a:t>
            </a:r>
          </a:p>
          <a:p>
            <a:endParaRPr lang="nb-NO" sz="2000" dirty="0"/>
          </a:p>
          <a:p>
            <a:endParaRPr lang="nb-NO" dirty="0"/>
          </a:p>
        </p:txBody>
      </p:sp>
      <p:sp>
        <p:nvSpPr>
          <p:cNvPr id="4" name="Høyre klammeparentes 3"/>
          <p:cNvSpPr/>
          <p:nvPr/>
        </p:nvSpPr>
        <p:spPr bwMode="auto">
          <a:xfrm>
            <a:off x="4788024" y="1844824"/>
            <a:ext cx="135436" cy="1152128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5" name="Høyre klammeparentes 4"/>
          <p:cNvSpPr/>
          <p:nvPr/>
        </p:nvSpPr>
        <p:spPr bwMode="auto">
          <a:xfrm>
            <a:off x="4749150" y="3436650"/>
            <a:ext cx="205730" cy="1133852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5508104" y="2276872"/>
            <a:ext cx="3178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>
                <a:solidFill>
                  <a:srgbClr val="FF0000"/>
                </a:solidFill>
              </a:rPr>
              <a:t>Resultatindikatorer studier</a:t>
            </a:r>
          </a:p>
        </p:txBody>
      </p:sp>
      <p:sp>
        <p:nvSpPr>
          <p:cNvPr id="7" name="TekstSylinder 6"/>
          <p:cNvSpPr txBox="1"/>
          <p:nvPr/>
        </p:nvSpPr>
        <p:spPr>
          <a:xfrm>
            <a:off x="5508104" y="3690070"/>
            <a:ext cx="3178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>
                <a:solidFill>
                  <a:schemeClr val="accent1"/>
                </a:solidFill>
              </a:rPr>
              <a:t>Resultatindikatorer forskning</a:t>
            </a:r>
          </a:p>
        </p:txBody>
      </p:sp>
      <p:sp>
        <p:nvSpPr>
          <p:cNvPr id="8" name="Høyre klammeparentes 7"/>
          <p:cNvSpPr/>
          <p:nvPr/>
        </p:nvSpPr>
        <p:spPr bwMode="auto">
          <a:xfrm>
            <a:off x="4749150" y="4740434"/>
            <a:ext cx="205730" cy="973068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9" name="TekstSylinder 8"/>
          <p:cNvSpPr txBox="1"/>
          <p:nvPr/>
        </p:nvSpPr>
        <p:spPr>
          <a:xfrm>
            <a:off x="5534734" y="4949250"/>
            <a:ext cx="3178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>
                <a:solidFill>
                  <a:srgbClr val="92D050"/>
                </a:solidFill>
              </a:rPr>
              <a:t>Basisdelen</a:t>
            </a:r>
          </a:p>
        </p:txBody>
      </p:sp>
      <p:sp>
        <p:nvSpPr>
          <p:cNvPr id="10" name="TekstSylinder 9"/>
          <p:cNvSpPr txBox="1"/>
          <p:nvPr/>
        </p:nvSpPr>
        <p:spPr>
          <a:xfrm>
            <a:off x="5508104" y="5911334"/>
            <a:ext cx="3178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>
                <a:solidFill>
                  <a:schemeClr val="accent6">
                    <a:lumMod val="50000"/>
                  </a:schemeClr>
                </a:solidFill>
              </a:rPr>
              <a:t>Øremerkinger</a:t>
            </a:r>
            <a:endParaRPr lang="nb-NO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2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Resultatdelen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Resultatdelen baserer seg på et treårig gjennomsnitt av resultater innenfor utdanning og forskning. </a:t>
            </a:r>
          </a:p>
          <a:p>
            <a:r>
              <a:rPr lang="nb-NO" dirty="0"/>
              <a:t>Kronebeløpet som tildeles kalkuleres hvert år basert på resultater og eventuelle endringer i satsene. </a:t>
            </a:r>
          </a:p>
          <a:p>
            <a:r>
              <a:rPr lang="nb-NO" dirty="0"/>
              <a:t>Satsene som benyttes er basert på Kunnskapsdepartementets/UiOs satser.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8038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Resultatdelen - studier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Utdanningskomponenten </a:t>
            </a:r>
            <a:r>
              <a:rPr lang="nb-NO" dirty="0"/>
              <a:t>består av tre indikatorer:</a:t>
            </a:r>
          </a:p>
          <a:p>
            <a:pPr lvl="1"/>
            <a:r>
              <a:rPr lang="nb-NO" dirty="0"/>
              <a:t>avlagte studiepoeng</a:t>
            </a:r>
          </a:p>
          <a:p>
            <a:pPr lvl="1"/>
            <a:r>
              <a:rPr lang="nb-NO" dirty="0"/>
              <a:t>kandidater</a:t>
            </a:r>
          </a:p>
          <a:p>
            <a:pPr lvl="1"/>
            <a:r>
              <a:rPr lang="nb-NO" dirty="0"/>
              <a:t>antall utvekslingsstudenter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7120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30850</TotalTime>
  <Words>1351</Words>
  <Application>Microsoft Office PowerPoint</Application>
  <PresentationFormat>Skjermfremvisning (4:3)</PresentationFormat>
  <Paragraphs>230</Paragraphs>
  <Slides>36</Slides>
  <Notes>21</Notes>
  <HiddenSlides>0</HiddenSlides>
  <MMClips>0</MMClips>
  <ScaleCrop>false</ScaleCrop>
  <HeadingPairs>
    <vt:vector size="6" baseType="variant">
      <vt:variant>
        <vt:lpstr>Brukte skrifter</vt:lpstr>
      </vt:variant>
      <vt:variant>
        <vt:i4>7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36</vt:i4>
      </vt:variant>
    </vt:vector>
  </HeadingPairs>
  <TitlesOfParts>
    <vt:vector size="44" baseType="lpstr">
      <vt:lpstr>ＭＳ Ｐゴシック</vt:lpstr>
      <vt:lpstr>Arial</vt:lpstr>
      <vt:lpstr>Calibri</vt:lpstr>
      <vt:lpstr>Cambria</vt:lpstr>
      <vt:lpstr>MS Mincho</vt:lpstr>
      <vt:lpstr>Times New Roman</vt:lpstr>
      <vt:lpstr>ヒラギノ角ゴ Pro W3</vt:lpstr>
      <vt:lpstr>Blank Presentation</vt:lpstr>
      <vt:lpstr>  </vt:lpstr>
      <vt:lpstr>Ramme og øvrige inntekter</vt:lpstr>
      <vt:lpstr>HFs økonomi 2020</vt:lpstr>
      <vt:lpstr>ILN inntekter 2020</vt:lpstr>
      <vt:lpstr>Fordelingsprosessen - rammer</vt:lpstr>
      <vt:lpstr>Hvordan beregnes rammen</vt:lpstr>
      <vt:lpstr>Hvordan beregnes rammen</vt:lpstr>
      <vt:lpstr>Resultatdelen </vt:lpstr>
      <vt:lpstr>Resultatdelen - studier</vt:lpstr>
      <vt:lpstr>Studiepoeng</vt:lpstr>
      <vt:lpstr>Kandidater</vt:lpstr>
      <vt:lpstr>Utvekslingsstudenter</vt:lpstr>
      <vt:lpstr>Resultatdelen - forskning</vt:lpstr>
      <vt:lpstr>Resultatdelen - forskning</vt:lpstr>
      <vt:lpstr>Doktorgrad</vt:lpstr>
      <vt:lpstr>Eksterne midler - RBO</vt:lpstr>
      <vt:lpstr>Eksterne midler 2021</vt:lpstr>
      <vt:lpstr>Publikasjonspoeng</vt:lpstr>
      <vt:lpstr>Basisdelen</vt:lpstr>
      <vt:lpstr>Rekrutteringsstillinger</vt:lpstr>
      <vt:lpstr>Studieplasser</vt:lpstr>
      <vt:lpstr>Studieplasser</vt:lpstr>
      <vt:lpstr>Studieplasser</vt:lpstr>
      <vt:lpstr>Studieplasser</vt:lpstr>
      <vt:lpstr>Studieplasser</vt:lpstr>
      <vt:lpstr>Studieplasser</vt:lpstr>
      <vt:lpstr>Øremerkinger på HF</vt:lpstr>
      <vt:lpstr>Øremerkinger fra UiO</vt:lpstr>
      <vt:lpstr>HF-modellens hovedkomponenter</vt:lpstr>
      <vt:lpstr>ILN disponible inntekter 2021</vt:lpstr>
      <vt:lpstr>Økonomisk handlingsrom</vt:lpstr>
      <vt:lpstr>Økonomiske situasjon ILN</vt:lpstr>
      <vt:lpstr>Økonomiske utfordringer</vt:lpstr>
      <vt:lpstr>Økonomiske utfordringer</vt:lpstr>
      <vt:lpstr>Økonomiske utfordringer</vt:lpstr>
      <vt:lpstr>Oppsummert</vt:lpstr>
    </vt:vector>
  </TitlesOfParts>
  <Company>UiO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Styreopplæring HF</dc:title>
  <dc:creator>NCH</dc:creator>
  <cp:lastModifiedBy>Jan Halvor Undlien</cp:lastModifiedBy>
  <cp:revision>246</cp:revision>
  <cp:lastPrinted>2017-01-18T09:06:51Z</cp:lastPrinted>
  <dcterms:created xsi:type="dcterms:W3CDTF">2007-01-30T09:04:13Z</dcterms:created>
  <dcterms:modified xsi:type="dcterms:W3CDTF">2021-02-15T12:40:58Z</dcterms:modified>
</cp:coreProperties>
</file>