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1" r:id="rId2"/>
    <p:sldId id="314" r:id="rId3"/>
    <p:sldId id="262" r:id="rId4"/>
    <p:sldId id="284" r:id="rId5"/>
    <p:sldId id="317" r:id="rId6"/>
    <p:sldId id="326" r:id="rId7"/>
    <p:sldId id="315" r:id="rId8"/>
    <p:sldId id="277" r:id="rId9"/>
    <p:sldId id="318" r:id="rId10"/>
    <p:sldId id="308" r:id="rId11"/>
    <p:sldId id="327" r:id="rId12"/>
    <p:sldId id="334" r:id="rId13"/>
    <p:sldId id="279" r:id="rId14"/>
    <p:sldId id="297" r:id="rId15"/>
    <p:sldId id="319" r:id="rId16"/>
    <p:sldId id="358" r:id="rId17"/>
    <p:sldId id="321" r:id="rId18"/>
    <p:sldId id="293" r:id="rId19"/>
    <p:sldId id="300" r:id="rId20"/>
    <p:sldId id="322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72">
          <p15:clr>
            <a:srgbClr val="A4A3A4"/>
          </p15:clr>
        </p15:guide>
        <p15:guide id="3" pos="5472">
          <p15:clr>
            <a:srgbClr val="A4A3A4"/>
          </p15:clr>
        </p15:guide>
        <p15:guide id="4" pos="1008">
          <p15:clr>
            <a:srgbClr val="A4A3A4"/>
          </p15:clr>
        </p15:guide>
        <p15:guide id="5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5023" autoAdjust="0"/>
  </p:normalViewPr>
  <p:slideViewPr>
    <p:cSldViewPr>
      <p:cViewPr varScale="1">
        <p:scale>
          <a:sx n="120" d="100"/>
          <a:sy n="120" d="100"/>
        </p:scale>
        <p:origin x="342" y="96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BFE43C3-B81B-CB4A-A32B-156FE06F099E}" type="datetime1">
              <a:rPr lang="nb-NO"/>
              <a:pPr>
                <a:defRPr/>
              </a:pPr>
              <a:t>01.02.2023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A2E1635-9959-E24F-9849-05CEB12EE43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35048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8D720F5-B589-FE4B-B791-1D152A3E8346}" type="datetime1">
              <a:rPr lang="nb-NO"/>
              <a:pPr>
                <a:defRPr/>
              </a:pPr>
              <a:t>01.02.2023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D69CE5D-FC97-CA4F-BFA3-6D67D11EC29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74978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Forskning viser at et internasjonalt aspekt ved din utdanning gir deg et karrierefortrinn.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5426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Medievitenskap BA: anbefaler</a:t>
            </a:r>
            <a:r>
              <a:rPr lang="nb-NO" baseline="0" dirty="0" smtClean="0"/>
              <a:t> å ta frie emner eller emner som kan innpasses som en del av 40-gruppen</a:t>
            </a:r>
          </a:p>
          <a:p>
            <a:endParaRPr lang="nb-NO" baseline="0" dirty="0" smtClean="0"/>
          </a:p>
          <a:p>
            <a:r>
              <a:rPr lang="nb-NO" baseline="0" dirty="0" smtClean="0"/>
              <a:t>Medievitenskap MA: skal ta emner som kan innpasses som valgfrie emner i medievitenskap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8186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5928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423648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1905000"/>
            <a:ext cx="6934200" cy="1143000"/>
          </a:xfrm>
        </p:spPr>
        <p:txBody>
          <a:bodyPr anchor="b"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3048000"/>
            <a:ext cx="7315200" cy="1752600"/>
          </a:xfrm>
        </p:spPr>
        <p:txBody>
          <a:bodyPr/>
          <a:lstStyle>
            <a:lvl1pPr marL="0" indent="0">
              <a:buFontTx/>
              <a:buNone/>
              <a:defRPr sz="3000" b="1" i="0" baseline="0">
                <a:latin typeface="Arial"/>
                <a:cs typeface="Arial"/>
              </a:defRPr>
            </a:lvl1pPr>
          </a:lstStyle>
          <a:p>
            <a:r>
              <a:rPr lang="nb-NO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5991FB-21BE-5043-8B53-D4EDC569A30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D5FEF27-F785-0041-AF41-A3B87056DE47}" type="datetime1">
              <a:rPr lang="nb-NO"/>
              <a:pPr>
                <a:defRPr/>
              </a:pPr>
              <a:t>01.02.2023</a:t>
            </a:fld>
            <a:endParaRPr lang="nb-NO" dirty="0"/>
          </a:p>
        </p:txBody>
      </p:sp>
      <p:pic>
        <p:nvPicPr>
          <p:cNvPr id="1031" name="Picture 10" descr="HF_IMK_A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04800" y="228600"/>
            <a:ext cx="42132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f.uio.no/studier/utland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uio.no/studier/utvekslin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studieinfo@media.uio.no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03315183104674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uio.no/studier/utvekslin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studier/utveksling/praktisk/soknad/" TargetMode="External"/><Relationship Id="rId2" Type="http://schemas.openxmlformats.org/officeDocument/2006/relationships/hyperlink" Target="https://bit.ly/2LBMgY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studier/utveksling/praktisk/godkjenn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studieinfo@media.uio.n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studiekonsulent@media.uio.n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studier/program/medievitenskap/oppbyggin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uio.no/studier/program/medievitenskap/oppbyggin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hf.uio.no/imk/studier/programmer/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uio.no/studier/utveksling/avtaler/avtaleeiere/hf/imk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endParaRPr lang="nb-NO" dirty="0" smtClean="0"/>
          </a:p>
        </p:txBody>
      </p:sp>
      <p:sp>
        <p:nvSpPr>
          <p:cNvPr id="13314" name="Subtitle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endParaRPr lang="nb-NO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nb-NO" dirty="0" smtClean="0">
                <a:latin typeface="Arial" charset="0"/>
                <a:cs typeface="Arial" charset="0"/>
              </a:rPr>
              <a:t>Ut i verden!</a:t>
            </a:r>
          </a:p>
          <a:p>
            <a:pPr eaLnBrk="1" hangingPunct="1"/>
            <a:r>
              <a:rPr lang="nb-NO" sz="1600" b="0" dirty="0" smtClean="0">
                <a:latin typeface="Arial" charset="0"/>
                <a:cs typeface="Arial" charset="0"/>
              </a:rPr>
              <a:t>01.02.23</a:t>
            </a:r>
            <a:endParaRPr lang="nb-NO" sz="1600" b="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92696"/>
            <a:ext cx="6942442" cy="60858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80112" y="1268760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linkClick r:id="rId3"/>
              </a:rPr>
              <a:t>https://www.hf.uio.no/studier/utland/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0232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24128" y="1052736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linkClick r:id="rId2"/>
              </a:rPr>
              <a:t>https://www.uio.no/studier/utveksling/</a:t>
            </a:r>
            <a:endParaRPr lang="nb-N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908720"/>
            <a:ext cx="4755292" cy="56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9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4008" y="2492896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BA og MA:</a:t>
            </a:r>
          </a:p>
          <a:p>
            <a:endParaRPr lang="nb-NO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764704"/>
            <a:ext cx="2997111" cy="597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7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7696200" cy="1143000"/>
          </a:xfrm>
        </p:spPr>
        <p:txBody>
          <a:bodyPr/>
          <a:lstStyle/>
          <a:p>
            <a:r>
              <a:rPr lang="nb-NO" dirty="0" smtClean="0"/>
              <a:t>Hva må jeg se etter i en avtale?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484784"/>
            <a:ext cx="7696200" cy="4114800"/>
          </a:xfrm>
        </p:spPr>
        <p:txBody>
          <a:bodyPr/>
          <a:lstStyle/>
          <a:p>
            <a:pPr eaLnBrk="1" hangingPunct="1"/>
            <a:r>
              <a:rPr lang="nb-NO" dirty="0" smtClean="0"/>
              <a:t>Karakterkrav </a:t>
            </a:r>
            <a:r>
              <a:rPr lang="nb-NO" sz="2000" dirty="0" smtClean="0">
                <a:solidFill>
                  <a:srgbClr val="00B050"/>
                </a:solidFill>
              </a:rPr>
              <a:t>(oftest C-krav)</a:t>
            </a:r>
          </a:p>
          <a:p>
            <a:pPr eaLnBrk="1" hangingPunct="1"/>
            <a:r>
              <a:rPr lang="nb-NO" dirty="0" smtClean="0"/>
              <a:t>Studiepoengkrav </a:t>
            </a:r>
            <a:r>
              <a:rPr lang="nb-NO" sz="2000" dirty="0" smtClean="0">
                <a:solidFill>
                  <a:srgbClr val="00B050"/>
                </a:solidFill>
              </a:rPr>
              <a:t>(varierer fra 60 </a:t>
            </a:r>
            <a:r>
              <a:rPr lang="nb-NO" sz="2000" dirty="0" err="1" smtClean="0">
                <a:solidFill>
                  <a:srgbClr val="00B050"/>
                </a:solidFill>
              </a:rPr>
              <a:t>stp</a:t>
            </a:r>
            <a:r>
              <a:rPr lang="nb-NO" sz="2000" dirty="0" smtClean="0">
                <a:solidFill>
                  <a:srgbClr val="00B050"/>
                </a:solidFill>
              </a:rPr>
              <a:t> til 120)</a:t>
            </a:r>
          </a:p>
          <a:p>
            <a:pPr eaLnBrk="1" hangingPunct="1"/>
            <a:r>
              <a:rPr lang="nb-NO" dirty="0"/>
              <a:t>E</a:t>
            </a:r>
            <a:r>
              <a:rPr lang="nb-NO" dirty="0" smtClean="0"/>
              <a:t>r avtalen for bachelor- eller masterstudenter?</a:t>
            </a:r>
          </a:p>
          <a:p>
            <a:pPr eaLnBrk="1" hangingPunct="1"/>
            <a:r>
              <a:rPr lang="nb-NO" dirty="0" smtClean="0"/>
              <a:t>Språk? </a:t>
            </a:r>
            <a:r>
              <a:rPr lang="nb-NO" sz="2000" dirty="0" smtClean="0">
                <a:solidFill>
                  <a:srgbClr val="00B050"/>
                </a:solidFill>
              </a:rPr>
              <a:t>(Nesten alle har krav om engelsk, som er karakter 4 fra </a:t>
            </a:r>
            <a:r>
              <a:rPr lang="nb-NO" sz="2000" dirty="0" err="1" smtClean="0">
                <a:solidFill>
                  <a:srgbClr val="00B050"/>
                </a:solidFill>
              </a:rPr>
              <a:t>vgs</a:t>
            </a:r>
            <a:r>
              <a:rPr lang="nb-NO" sz="2000" dirty="0" smtClean="0">
                <a:solidFill>
                  <a:srgbClr val="00B050"/>
                </a:solidFill>
              </a:rPr>
              <a:t> evt. engelsk test)</a:t>
            </a:r>
          </a:p>
          <a:p>
            <a:pPr eaLnBrk="1" hangingPunct="1"/>
            <a:r>
              <a:rPr lang="nb-NO" dirty="0" smtClean="0"/>
              <a:t>Er </a:t>
            </a:r>
            <a:r>
              <a:rPr lang="nb-NO" dirty="0"/>
              <a:t>avtalen begrenset til ett eller flere </a:t>
            </a:r>
            <a:r>
              <a:rPr lang="nb-NO" dirty="0" smtClean="0"/>
              <a:t>fagfelt?</a:t>
            </a:r>
            <a:endParaRPr lang="nb-NO" dirty="0"/>
          </a:p>
          <a:p>
            <a:pPr eaLnBrk="1" hangingPunct="1"/>
            <a:r>
              <a:rPr lang="nb-NO" dirty="0" smtClean="0"/>
              <a:t>Semesterstart/-slutt</a:t>
            </a:r>
          </a:p>
          <a:p>
            <a:pPr marL="0" indent="0" algn="ctr">
              <a:buNone/>
            </a:pPr>
            <a:endParaRPr lang="nb-NO" sz="2400" dirty="0" smtClean="0"/>
          </a:p>
          <a:p>
            <a:pPr marL="0" indent="0" algn="ctr">
              <a:buNone/>
            </a:pPr>
            <a:r>
              <a:rPr lang="nb-NO" sz="2400" dirty="0" smtClean="0"/>
              <a:t>Har du spørsmål til dette? Kontakt oss på </a:t>
            </a:r>
            <a:r>
              <a:rPr lang="nb-NO" sz="2400" dirty="0" smtClean="0">
                <a:hlinkClick r:id="rId2"/>
              </a:rPr>
              <a:t>studieinfo@media.uio.no</a:t>
            </a:r>
            <a:r>
              <a:rPr lang="nb-NO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5042827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https://www.facebook.com/groups/603315183104674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666" y="2060848"/>
            <a:ext cx="4450781" cy="46733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765" y="980728"/>
            <a:ext cx="3453171" cy="372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6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sz="4000" dirty="0" smtClean="0"/>
              <a:t>Hvordan søker jeg, og hva er prosessen videre?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81012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24128" y="1052736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linkClick r:id="rId2"/>
              </a:rPr>
              <a:t>https://www.uio.no/studier/utveksling/</a:t>
            </a:r>
            <a:endParaRPr lang="nb-N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4752528" cy="563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7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2376264" cy="1224136"/>
          </a:xfrm>
        </p:spPr>
        <p:txBody>
          <a:bodyPr/>
          <a:lstStyle/>
          <a:p>
            <a:r>
              <a:rPr lang="nb-NO" sz="2800" dirty="0" smtClean="0">
                <a:solidFill>
                  <a:schemeClr val="tx1"/>
                </a:solidFill>
              </a:rPr>
              <a:t>Søknadsfrist utveksling høsten 2023: </a:t>
            </a:r>
            <a:r>
              <a:rPr lang="nb-NO" sz="2800" dirty="0" smtClean="0">
                <a:solidFill>
                  <a:srgbClr val="FF0000"/>
                </a:solidFill>
              </a:rPr>
              <a:t>15.02.23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645024"/>
            <a:ext cx="1349152" cy="1735832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Søknadsweb</a:t>
            </a:r>
            <a:r>
              <a:rPr lang="en-GB" sz="2000" dirty="0"/>
              <a:t>: </a:t>
            </a:r>
            <a:r>
              <a:rPr lang="en-GB" sz="2000" dirty="0">
                <a:hlinkClick r:id="rId2"/>
              </a:rPr>
              <a:t>https://</a:t>
            </a:r>
            <a:r>
              <a:rPr lang="en-GB" sz="2000" dirty="0" smtClean="0">
                <a:hlinkClick r:id="rId2"/>
              </a:rPr>
              <a:t>bit.ly/2LBMgYb</a:t>
            </a:r>
            <a:r>
              <a:rPr lang="en-GB" sz="2000" dirty="0" smtClean="0"/>
              <a:t>  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6044897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www.uio.no/studier/utveksling/praktisk/soknad/hvordan-soke.html /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744409"/>
            <a:ext cx="6444208" cy="310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0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655" y="363991"/>
            <a:ext cx="7696200" cy="1143000"/>
          </a:xfrm>
        </p:spPr>
        <p:txBody>
          <a:bodyPr/>
          <a:lstStyle/>
          <a:p>
            <a:r>
              <a:rPr lang="nb-NO" dirty="0" smtClean="0"/>
              <a:t>Veien videre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7696200" cy="439519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dirty="0" smtClean="0"/>
              <a:t>Avtaleeier (UiO) nominerer deg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Du får tilsendt informasjon fra ditt utenlandske universitet, og må søke via deres søknadsportal</a:t>
            </a:r>
          </a:p>
          <a:p>
            <a:pPr marL="914400" lvl="1" indent="-514350">
              <a:buFont typeface="+mj-lt"/>
              <a:buAutoNum type="alphaLcParenR"/>
            </a:pPr>
            <a:r>
              <a:rPr lang="nb-NO" dirty="0" smtClean="0"/>
              <a:t>Emnevalg 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Søke om forhåndsgodkjenning (UiO - HF) </a:t>
            </a:r>
            <a:r>
              <a:rPr lang="nb-NO" dirty="0">
                <a:hlinkClick r:id="rId3"/>
              </a:rPr>
              <a:t>https://www.uio.no/studier/utveksling/praktisk/godkjenning</a:t>
            </a:r>
            <a:r>
              <a:rPr lang="nb-NO" dirty="0" smtClean="0">
                <a:hlinkClick r:id="rId3"/>
              </a:rPr>
              <a:t>/</a:t>
            </a:r>
            <a:r>
              <a:rPr lang="nb-NO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Visum og oppholdstillatelse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Bolig 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Finansiering, forsikring, semesteravgift og semesterregistrering ved UiO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85897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Hvem kan jeg snakke med?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Utvekslingsavtalene administreres på ulike nivåer på UiO:</a:t>
            </a:r>
          </a:p>
          <a:p>
            <a:pPr lvl="1"/>
            <a:r>
              <a:rPr lang="nb-NO" dirty="0" smtClean="0"/>
              <a:t>UiO sentralt (Knutepunktet)</a:t>
            </a:r>
          </a:p>
          <a:p>
            <a:pPr lvl="1"/>
            <a:r>
              <a:rPr lang="nb-NO" dirty="0" smtClean="0"/>
              <a:t>Fakultet </a:t>
            </a:r>
          </a:p>
          <a:p>
            <a:pPr lvl="1"/>
            <a:r>
              <a:rPr lang="nb-NO" dirty="0" smtClean="0"/>
              <a:t>Institutt (IMK: </a:t>
            </a:r>
            <a:r>
              <a:rPr lang="nb-NO" dirty="0" smtClean="0">
                <a:hlinkClick r:id="rId2"/>
              </a:rPr>
              <a:t>studieinfo@media.uio.no</a:t>
            </a:r>
            <a:r>
              <a:rPr lang="nb-NO" dirty="0" smtClean="0"/>
              <a:t>)</a:t>
            </a:r>
          </a:p>
          <a:p>
            <a:pPr marL="457200" lvl="1" indent="0">
              <a:buNone/>
            </a:pPr>
            <a:endParaRPr lang="nb-NO" dirty="0"/>
          </a:p>
          <a:p>
            <a:pPr marL="457200" lvl="1" indent="0">
              <a:buNone/>
            </a:pPr>
            <a:r>
              <a:rPr lang="nb-NO" dirty="0" smtClean="0"/>
              <a:t>På nettsiden til hver avtale står det spesifisert hvem som er «eier» - og de kan også kontaktes for informasjon</a:t>
            </a:r>
            <a:r>
              <a:rPr lang="nb-NO" dirty="0"/>
              <a:t> </a:t>
            </a:r>
            <a:r>
              <a:rPr lang="nb-NO" dirty="0" smtClean="0"/>
              <a:t>og veiledning.</a:t>
            </a:r>
          </a:p>
          <a:p>
            <a:pPr marL="457200" lvl="1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62578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Dagens program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420888"/>
            <a:ext cx="7696200" cy="3528392"/>
          </a:xfrm>
        </p:spPr>
        <p:txBody>
          <a:bodyPr/>
          <a:lstStyle/>
          <a:p>
            <a:r>
              <a:rPr lang="nb-NO" dirty="0" smtClean="0"/>
              <a:t>Hvorfor dra på utveksling?</a:t>
            </a:r>
          </a:p>
          <a:p>
            <a:r>
              <a:rPr lang="nb-NO" dirty="0" smtClean="0"/>
              <a:t>Når er det best å reise?</a:t>
            </a:r>
          </a:p>
          <a:p>
            <a:r>
              <a:rPr lang="nb-NO" dirty="0" smtClean="0"/>
              <a:t>Hvor kan jeg dra?</a:t>
            </a:r>
          </a:p>
          <a:p>
            <a:r>
              <a:rPr lang="nb-NO" dirty="0" smtClean="0"/>
              <a:t>Hvordan søker jeg, og hva er prosessen videre?</a:t>
            </a:r>
          </a:p>
        </p:txBody>
      </p:sp>
    </p:spTree>
    <p:extLst>
      <p:ext uri="{BB962C8B-B14F-4D97-AF65-F5344CB8AC3E}">
        <p14:creationId xmlns:p14="http://schemas.microsoft.com/office/powerpoint/2010/main" val="149594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Spørsmål?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4000" dirty="0">
                <a:hlinkClick r:id="rId2"/>
              </a:rPr>
              <a:t>studieinfo@media.uio.no</a:t>
            </a:r>
            <a:endParaRPr lang="nb-NO" sz="4000" dirty="0"/>
          </a:p>
          <a:p>
            <a:pPr marL="0" indent="0">
              <a:buNone/>
            </a:pPr>
            <a:endParaRPr lang="nb-NO" sz="4000" dirty="0"/>
          </a:p>
          <a:p>
            <a:pPr marL="0" indent="0">
              <a:buNone/>
            </a:pPr>
            <a:r>
              <a:rPr lang="nb-NO" dirty="0"/>
              <a:t>Avtal time til </a:t>
            </a:r>
            <a:r>
              <a:rPr lang="nb-NO"/>
              <a:t>veiledning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6437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/>
              <a:t>Hva får du igjen for å dra på utveksling?</a:t>
            </a:r>
            <a:endParaRPr lang="nb-NO" dirty="0" smtClean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Du får en ny tilnærming til fagområdet</a:t>
            </a:r>
          </a:p>
          <a:p>
            <a:pPr eaLnBrk="1" hangingPunct="1"/>
            <a:r>
              <a:rPr lang="nb-NO" dirty="0" smtClean="0"/>
              <a:t>Du oppnår personlig vekst</a:t>
            </a:r>
          </a:p>
          <a:p>
            <a:pPr eaLnBrk="1" hangingPunct="1"/>
            <a:r>
              <a:rPr lang="nb-NO" dirty="0" smtClean="0"/>
              <a:t>Knytter nye vennskap og får nye opplevelser</a:t>
            </a:r>
          </a:p>
          <a:p>
            <a:pPr eaLnBrk="1" hangingPunct="1"/>
            <a:r>
              <a:rPr lang="nb-NO" dirty="0" smtClean="0"/>
              <a:t>Du får internasjonal erfaring og nettverk</a:t>
            </a:r>
          </a:p>
          <a:p>
            <a:pPr eaLnBrk="1" hangingPunct="1"/>
            <a:endParaRPr lang="nb-NO" dirty="0" smtClean="0"/>
          </a:p>
          <a:p>
            <a:pPr lvl="1" eaLnBrk="1" hangingPunct="1"/>
            <a:r>
              <a:rPr lang="nb-NO" dirty="0" smtClean="0"/>
              <a:t>Dette vil på mange måter være et karrierefortrinn og noe som gjør at du skiller deg ut i blant andre jobbsøkere.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628" y="1409700"/>
            <a:ext cx="7696200" cy="1143000"/>
          </a:xfrm>
        </p:spPr>
        <p:txBody>
          <a:bodyPr/>
          <a:lstStyle/>
          <a:p>
            <a:r>
              <a:rPr lang="nb-NO" dirty="0"/>
              <a:t>God planlegging = suksess</a:t>
            </a:r>
            <a:br>
              <a:rPr lang="nb-NO" dirty="0"/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Velg </a:t>
            </a:r>
            <a:r>
              <a:rPr lang="nb-NO" dirty="0"/>
              <a:t>et tidspunkt å reise ut hvor det passer i graden </a:t>
            </a:r>
            <a:r>
              <a:rPr lang="nb-NO" dirty="0" smtClean="0"/>
              <a:t>din</a:t>
            </a:r>
            <a:endParaRPr lang="nb-NO" dirty="0"/>
          </a:p>
          <a:p>
            <a:r>
              <a:rPr lang="nb-NO" dirty="0"/>
              <a:t>Legg en plan for studieløpet </a:t>
            </a:r>
            <a:r>
              <a:rPr lang="nb-NO" dirty="0" smtClean="0"/>
              <a:t>ditt</a:t>
            </a:r>
            <a:endParaRPr lang="nb-NO" dirty="0"/>
          </a:p>
          <a:p>
            <a:r>
              <a:rPr lang="nb-NO" dirty="0"/>
              <a:t>Planlegg på forhånd</a:t>
            </a:r>
          </a:p>
          <a:p>
            <a:pPr marL="0" indent="0">
              <a:buNone/>
            </a:pP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764704"/>
            <a:ext cx="3960440" cy="59876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0072" y="3501008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Vi anbefaler bachelorstudenter å reise på utveksling </a:t>
            </a:r>
            <a:r>
              <a:rPr lang="nb-NO" dirty="0" smtClean="0">
                <a:solidFill>
                  <a:srgbClr val="00B050"/>
                </a:solidFill>
              </a:rPr>
              <a:t>femte</a:t>
            </a:r>
            <a:r>
              <a:rPr lang="nb-NO" dirty="0" smtClean="0"/>
              <a:t> semester.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164539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hlinkClick r:id="rId3"/>
              </a:rPr>
              <a:t>Bachelor i </a:t>
            </a:r>
            <a:r>
              <a:rPr lang="en-GB" sz="2400" dirty="0" err="1" smtClean="0">
                <a:hlinkClick r:id="rId3"/>
              </a:rPr>
              <a:t>medier</a:t>
            </a:r>
            <a:r>
              <a:rPr lang="en-GB" sz="2400" dirty="0" smtClean="0">
                <a:hlinkClick r:id="rId3"/>
              </a:rPr>
              <a:t> </a:t>
            </a:r>
            <a:r>
              <a:rPr lang="en-GB" sz="2400" dirty="0" err="1" smtClean="0">
                <a:hlinkClick r:id="rId3"/>
              </a:rPr>
              <a:t>og</a:t>
            </a:r>
            <a:r>
              <a:rPr lang="en-GB" sz="2400" dirty="0" smtClean="0">
                <a:hlinkClick r:id="rId3"/>
              </a:rPr>
              <a:t> </a:t>
            </a:r>
            <a:r>
              <a:rPr lang="en-GB" sz="2400" dirty="0" err="1" smtClean="0">
                <a:hlinkClick r:id="rId3"/>
              </a:rPr>
              <a:t>kommunikasjon</a:t>
            </a:r>
            <a:endParaRPr lang="en-GB" sz="2400" dirty="0" smtClean="0">
              <a:hlinkClick r:id="rId4"/>
            </a:endParaRPr>
          </a:p>
          <a:p>
            <a:endParaRPr lang="en-GB" sz="1200" dirty="0">
              <a:hlinkClick r:id="rId4"/>
            </a:endParaRPr>
          </a:p>
          <a:p>
            <a:endParaRPr lang="en-GB" sz="1200" dirty="0" smtClean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5565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41367" y="1052736"/>
            <a:ext cx="20827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Masterstudenter kan reise på utveksling i </a:t>
            </a:r>
            <a:r>
              <a:rPr lang="nb-NO" dirty="0" smtClean="0">
                <a:solidFill>
                  <a:srgbClr val="00B050"/>
                </a:solidFill>
              </a:rPr>
              <a:t>tredje</a:t>
            </a:r>
            <a:r>
              <a:rPr lang="nb-NO" dirty="0" smtClean="0"/>
              <a:t> semester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23278" y="4221088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Medier og kommunikasjon</a:t>
            </a:r>
            <a:endParaRPr lang="nb-NO" sz="1400" dirty="0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3026194" cy="30963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60648"/>
            <a:ext cx="2803034" cy="33858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72200" y="3678071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Politisk kommunikasjon</a:t>
            </a:r>
            <a:endParaRPr lang="nb-NO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573" y="3212976"/>
            <a:ext cx="2979323" cy="30243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49398" y="6291077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Screen </a:t>
            </a:r>
            <a:r>
              <a:rPr lang="nb-NO" sz="1400" dirty="0" err="1" smtClean="0"/>
              <a:t>Cultures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121813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836712"/>
            <a:ext cx="8577212" cy="596711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3635896" y="4869160"/>
            <a:ext cx="1336278" cy="93610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282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er en avtale?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Mellom en enhet ved UiO (for eksempel IMK) og utdanningsinstitusjon i utlandet</a:t>
            </a:r>
          </a:p>
          <a:p>
            <a:pPr eaLnBrk="1" hangingPunct="1"/>
            <a:r>
              <a:rPr lang="nb-NO" dirty="0" smtClean="0"/>
              <a:t>Avtaler på ulike nivå: institutt, fakultet og </a:t>
            </a:r>
            <a:r>
              <a:rPr lang="nb-NO" dirty="0"/>
              <a:t>UiO-nivå. Du kan søke på avtaler på alle </a:t>
            </a:r>
            <a:r>
              <a:rPr lang="nb-NO" dirty="0" smtClean="0"/>
              <a:t>nivåer</a:t>
            </a:r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Ulike typer avtaler: Erasmus+ (stipend), </a:t>
            </a:r>
            <a:r>
              <a:rPr lang="nb-NO" dirty="0" err="1" smtClean="0"/>
              <a:t>Nordplus</a:t>
            </a:r>
            <a:r>
              <a:rPr lang="nb-NO" dirty="0" smtClean="0"/>
              <a:t>/Nordlys (stipend), og bilaterale avtaler</a:t>
            </a:r>
          </a:p>
          <a:p>
            <a:pPr eaLnBrk="1" hangingPunct="1">
              <a:buNone/>
            </a:pPr>
            <a:endParaRPr lang="nb-NO" dirty="0" smtClean="0"/>
          </a:p>
          <a:p>
            <a:pPr eaLnBrk="1" hangingPunct="1"/>
            <a:endParaRPr lang="nb-NO" dirty="0" smtClean="0"/>
          </a:p>
          <a:p>
            <a:endParaRPr lang="nb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5545" y="5229200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Avtaler ved IMK: </a:t>
            </a:r>
            <a:r>
              <a:rPr lang="nb-NO" dirty="0">
                <a:hlinkClick r:id="rId2"/>
              </a:rPr>
              <a:t>https://www.uio.no/studier/utveksling/avtaler/avtaleeiere/hf/imk</a:t>
            </a:r>
            <a:r>
              <a:rPr lang="nb-NO" dirty="0" smtClean="0">
                <a:hlinkClick r:id="rId2"/>
              </a:rPr>
              <a:t>/</a:t>
            </a:r>
            <a:r>
              <a:rPr lang="nb-NO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3846434" cy="3744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70333"/>
            <a:ext cx="4907492" cy="485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2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4287</TotalTime>
  <Words>479</Words>
  <Application>Microsoft Office PowerPoint</Application>
  <PresentationFormat>On-screen Show (4:3)</PresentationFormat>
  <Paragraphs>76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ＭＳ Ｐゴシック</vt:lpstr>
      <vt:lpstr>Arial</vt:lpstr>
      <vt:lpstr>Calibri</vt:lpstr>
      <vt:lpstr>ヒラギノ角ゴ Pro W3</vt:lpstr>
      <vt:lpstr>Blank Presentation</vt:lpstr>
      <vt:lpstr>PowerPoint Presentation</vt:lpstr>
      <vt:lpstr>Dagens program</vt:lpstr>
      <vt:lpstr>Hva får du igjen for å dra på utveksling?</vt:lpstr>
      <vt:lpstr>God planlegging = suksess </vt:lpstr>
      <vt:lpstr>PowerPoint Presentation</vt:lpstr>
      <vt:lpstr>PowerPoint Presentation</vt:lpstr>
      <vt:lpstr>PowerPoint Presentation</vt:lpstr>
      <vt:lpstr>Hva er en avtale?</vt:lpstr>
      <vt:lpstr>PowerPoint Presentation</vt:lpstr>
      <vt:lpstr>PowerPoint Presentation</vt:lpstr>
      <vt:lpstr>PowerPoint Presentation</vt:lpstr>
      <vt:lpstr>PowerPoint Presentation</vt:lpstr>
      <vt:lpstr>Hva må jeg se etter i en avtale?</vt:lpstr>
      <vt:lpstr>PowerPoint Presentation</vt:lpstr>
      <vt:lpstr>PowerPoint Presentation</vt:lpstr>
      <vt:lpstr>PowerPoint Presentation</vt:lpstr>
      <vt:lpstr>Søknadsfrist utveksling høsten 2023: 15.02.23</vt:lpstr>
      <vt:lpstr>Veien videre</vt:lpstr>
      <vt:lpstr>Hvem kan jeg snakke med?</vt:lpstr>
      <vt:lpstr>Spørsmål?</vt:lpstr>
    </vt:vector>
  </TitlesOfParts>
  <Company>Rayon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Henrik Haugan</dc:creator>
  <cp:lastModifiedBy>Sofia White Petterson</cp:lastModifiedBy>
  <cp:revision>358</cp:revision>
  <dcterms:created xsi:type="dcterms:W3CDTF">2011-01-19T12:20:36Z</dcterms:created>
  <dcterms:modified xsi:type="dcterms:W3CDTF">2023-02-01T13:14:32Z</dcterms:modified>
</cp:coreProperties>
</file>