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35" r:id="rId2"/>
    <p:sldId id="314" r:id="rId3"/>
    <p:sldId id="262" r:id="rId4"/>
    <p:sldId id="284" r:id="rId5"/>
    <p:sldId id="317" r:id="rId6"/>
    <p:sldId id="326" r:id="rId7"/>
    <p:sldId id="277" r:id="rId8"/>
    <p:sldId id="318" r:id="rId9"/>
    <p:sldId id="308" r:id="rId10"/>
    <p:sldId id="327" r:id="rId11"/>
    <p:sldId id="334" r:id="rId12"/>
    <p:sldId id="337" r:id="rId13"/>
    <p:sldId id="336" r:id="rId14"/>
    <p:sldId id="279" r:id="rId15"/>
    <p:sldId id="297" r:id="rId16"/>
    <p:sldId id="321" r:id="rId17"/>
    <p:sldId id="293" r:id="rId18"/>
    <p:sldId id="300" r:id="rId19"/>
    <p:sldId id="322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672">
          <p15:clr>
            <a:srgbClr val="A4A3A4"/>
          </p15:clr>
        </p15:guide>
        <p15:guide id="3" pos="5472">
          <p15:clr>
            <a:srgbClr val="A4A3A4"/>
          </p15:clr>
        </p15:guide>
        <p15:guide id="4" pos="1008">
          <p15:clr>
            <a:srgbClr val="A4A3A4"/>
          </p15:clr>
        </p15:guide>
        <p15:guide id="5" pos="115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in Stølen Bjerkaker" initials="SSB" lastIdx="5" clrIdx="0">
    <p:extLst>
      <p:ext uri="{19B8F6BF-5375-455C-9EA6-DF929625EA0E}">
        <p15:presenceInfo xmlns:p15="http://schemas.microsoft.com/office/powerpoint/2012/main" userId="S-1-5-21-1927809936-1189766144-1318725885-47324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1" autoAdjust="0"/>
    <p:restoredTop sz="86430" autoAdjust="0"/>
  </p:normalViewPr>
  <p:slideViewPr>
    <p:cSldViewPr>
      <p:cViewPr varScale="1">
        <p:scale>
          <a:sx n="35" d="100"/>
          <a:sy n="35" d="100"/>
        </p:scale>
        <p:origin x="820" y="36"/>
      </p:cViewPr>
      <p:guideLst>
        <p:guide orient="horz" pos="2160"/>
        <p:guide pos="672"/>
        <p:guide pos="5472"/>
        <p:guide pos="1008"/>
        <p:guide pos="1152"/>
      </p:guideLst>
    </p:cSldViewPr>
  </p:slideViewPr>
  <p:outlineViewPr>
    <p:cViewPr>
      <p:scale>
        <a:sx n="33" d="100"/>
        <a:sy n="33" d="100"/>
      </p:scale>
      <p:origin x="0" y="-1243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824"/>
    </p:cViewPr>
  </p:sorterViewPr>
  <p:notesViewPr>
    <p:cSldViewPr>
      <p:cViewPr varScale="1">
        <p:scale>
          <a:sx n="94" d="100"/>
          <a:sy n="94" d="100"/>
        </p:scale>
        <p:origin x="4080" y="101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0-30T13:52:22.595" idx="3">
    <p:pos x="2361" y="3357"/>
    <p:text>Du har ikke automatisk krav på noe stipend hvis du reiser på en av de Bilaterale avtalene, men alle våre avtaler har avtale om gratis studieplass.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0-25T13:01:31.097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0-30T13:55:33.602" idx="4">
    <p:pos x="1811" y="2345"/>
    <p:text>Nesten alle har krav om engelsk, som er karakter 4 fra vgs evt. en engelsk test fra f.eks Toefl: https://www.ets.org/toefl.html</p:text>
    <p:extLst>
      <p:ext uri="{C676402C-5697-4E1C-873F-D02D1690AC5C}">
        <p15:threadingInfo xmlns:p15="http://schemas.microsoft.com/office/powerpoint/2012/main" timeZoneBias="-6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BFE43C3-B81B-CB4A-A32B-156FE06F099E}" type="datetime1">
              <a:rPr lang="nb-NO"/>
              <a:pPr>
                <a:defRPr/>
              </a:pPr>
              <a:t>20.11.2023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A2E1635-9959-E24F-9849-05CEB12EE433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5350481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8D720F5-B589-FE4B-B791-1D152A3E8346}" type="datetime1">
              <a:rPr lang="nb-NO"/>
              <a:pPr>
                <a:defRPr/>
              </a:pPr>
              <a:t>20.11.2023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b-NO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noProof="0"/>
              <a:t>Click to 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D69CE5D-FC97-CA4F-BFA3-6D67D11EC29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4749784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Dette vil på mange måter være et karrierefortrinn og noe som gjør at du skiller deg ut i blant andre jobbsøkere.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Forskning viser at et internasjonalt aspekt ved din utdanning gir deg et karrierefortrinn.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5426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BA: 5. semester. MA: 3. semester. </a:t>
            </a:r>
          </a:p>
          <a:p>
            <a:r>
              <a:rPr lang="nb-NO" dirty="0"/>
              <a:t>Medievitenskap BA: anbefaler</a:t>
            </a:r>
            <a:r>
              <a:rPr lang="nb-NO" baseline="0" dirty="0"/>
              <a:t> å ta frie emner eller emner som kan innpasses som en del av 40-gruppen</a:t>
            </a:r>
          </a:p>
          <a:p>
            <a:r>
              <a:rPr lang="nb-NO" baseline="0" dirty="0"/>
              <a:t>Medievitenskap MA: skal ta emner som kan innpasses som valgfrie emner i medievitenskap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48186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68718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69767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459284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423648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ctrTitle" sz="quarter"/>
          </p:nvPr>
        </p:nvSpPr>
        <p:spPr>
          <a:xfrm>
            <a:off x="1295400" y="1905000"/>
            <a:ext cx="6934200" cy="1143000"/>
          </a:xfrm>
        </p:spPr>
        <p:txBody>
          <a:bodyPr anchor="b"/>
          <a:lstStyle>
            <a:lvl1pPr>
              <a:defRPr sz="2000">
                <a:solidFill>
                  <a:schemeClr val="bg2"/>
                </a:solidFill>
              </a:defRPr>
            </a:lvl1pPr>
          </a:lstStyle>
          <a:p>
            <a:r>
              <a:rPr lang="nb-NO"/>
              <a:t>Click to edit Master title style</a:t>
            </a:r>
            <a:endParaRPr lang="en-US" dirty="0"/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95400" y="3048000"/>
            <a:ext cx="7315200" cy="1752600"/>
          </a:xfrm>
        </p:spPr>
        <p:txBody>
          <a:bodyPr/>
          <a:lstStyle>
            <a:lvl1pPr marL="0" indent="0">
              <a:buFontTx/>
              <a:buNone/>
              <a:defRPr sz="3000" b="1" i="0" baseline="0">
                <a:latin typeface="Arial"/>
                <a:cs typeface="Arial"/>
              </a:defRPr>
            </a:lvl1pPr>
          </a:lstStyle>
          <a:p>
            <a:r>
              <a:rPr lang="nb-NO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838200"/>
            <a:ext cx="1924050" cy="5257800"/>
          </a:xfrm>
        </p:spPr>
        <p:txBody>
          <a:bodyPr vert="eaVert"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838200"/>
            <a:ext cx="5619750" cy="5257800"/>
          </a:xfrm>
        </p:spPr>
        <p:txBody>
          <a:bodyPr vert="eaVert"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771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771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240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838200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81200"/>
            <a:ext cx="7696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25991FB-21BE-5043-8B53-D4EDC569A300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D5FEF27-F785-0041-AF41-A3B87056DE47}" type="datetime1">
              <a:rPr lang="nb-NO"/>
              <a:pPr>
                <a:defRPr/>
              </a:pPr>
              <a:t>20.11.2023</a:t>
            </a:fld>
            <a:endParaRPr lang="nb-NO" dirty="0"/>
          </a:p>
        </p:txBody>
      </p:sp>
      <p:pic>
        <p:nvPicPr>
          <p:cNvPr id="1031" name="Picture 10" descr="HF_IMK_A.pn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304800" y="228600"/>
            <a:ext cx="4213225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://www.uio.no/studier/utveksling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io.no/studier/utveksling/avtaler/europa/italia/iulm/imk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io.no/studier/utveksling/utvekslingsambassadorer/index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rcle-u.eu/" TargetMode="External"/><Relationship Id="rId2" Type="http://schemas.openxmlformats.org/officeDocument/2006/relationships/hyperlink" Target="https://www.uio.no/om/internasjonalt/circle-u/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uio.no/studier/utveksling/aktuelt/utveksling-til-circleu.html" TargetMode="External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groups/603315183104674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http://www.uio.no/studier/utveksling/praktisk/index.htm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io.no/studier/utveksling/praktisk/godkjennin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io.no/studier/utveksling/praktisk/visum-oppholdstillatelse/index.htm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f.uio.no/studier/kontakt/hfstudieinfo.html" TargetMode="External"/><Relationship Id="rId2" Type="http://schemas.openxmlformats.org/officeDocument/2006/relationships/hyperlink" Target="https://www.uio.no/studier/kontakt/knutepunktet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tudieinfo@media.uio.no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studieinfo@media.uio.no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io.no/studier/program/medievitenskap/oppbygging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4" Type="http://schemas.openxmlformats.org/officeDocument/2006/relationships/hyperlink" Target="http://www.uio.no/studier/program/medievitenskap/oppbygging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f.uio.no/imk/studier/programmer/" TargetMode="External"/><Relationship Id="rId2" Type="http://schemas.openxmlformats.org/officeDocument/2006/relationships/hyperlink" Target="https://www.hf.uio.no/imk/studier/programmer/#to-aarig-master" TargetMode="Externa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io.no/studier/utveksling/avtaletyper/nordplus-nordlys/" TargetMode="External"/><Relationship Id="rId2" Type="http://schemas.openxmlformats.org/officeDocument/2006/relationships/hyperlink" Target="http://www.uio.no/studier/utveksling/avtaletyper/erasmus/index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hyperlink" Target="http://www.uio.no/studier/utveksling/avtaletyper/bilateral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://www.uio.no/studier/program/medievitenskap/utlandet/index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f.uio.no/studier/utland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4784"/>
            <a:ext cx="8532440" cy="47994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80312" y="6306739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Napoli, Italia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8184ED-E9A1-43F6-A8E8-5DC9CD46BB85}"/>
              </a:ext>
            </a:extLst>
          </p:cNvPr>
          <p:cNvSpPr txBox="1"/>
          <p:nvPr/>
        </p:nvSpPr>
        <p:spPr>
          <a:xfrm>
            <a:off x="827584" y="847570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Ut i verden!</a:t>
            </a:r>
            <a:r>
              <a:rPr lang="nb-NO" dirty="0"/>
              <a:t>					</a:t>
            </a:r>
            <a:r>
              <a:rPr lang="nb-NO" sz="1400" dirty="0"/>
              <a:t>20.11.23</a:t>
            </a:r>
          </a:p>
        </p:txBody>
      </p:sp>
    </p:spTree>
    <p:extLst>
      <p:ext uri="{BB962C8B-B14F-4D97-AF65-F5344CB8AC3E}">
        <p14:creationId xmlns:p14="http://schemas.microsoft.com/office/powerpoint/2010/main" val="195756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516216" y="1052736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hlinkClick r:id="rId2"/>
              </a:rPr>
              <a:t>Utveksling UiO</a:t>
            </a:r>
            <a:endParaRPr lang="nb-NO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1" y="1556792"/>
            <a:ext cx="7130312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796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48064" y="908720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hlinkClick r:id="rId3"/>
              </a:rPr>
              <a:t>Eksempel på avtalenettside</a:t>
            </a:r>
            <a:endParaRPr lang="nb-NO" dirty="0"/>
          </a:p>
          <a:p>
            <a:endParaRPr lang="nb-NO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665286"/>
            <a:ext cx="3672409" cy="619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178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9CAE0-5D87-482C-B0E3-DE6A73E35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800" b="0" dirty="0"/>
              <a:t>Utvekslingsambassadører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BE587B-A790-4BBE-BDE7-101F30441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981200"/>
            <a:ext cx="6533728" cy="799728"/>
          </a:xfrm>
        </p:spPr>
        <p:txBody>
          <a:bodyPr/>
          <a:lstStyle/>
          <a:p>
            <a:r>
              <a:rPr lang="nb-NO" sz="2000" dirty="0">
                <a:hlinkClick r:id="rId3"/>
              </a:rPr>
              <a:t>Kom i kontakt med studenter som er på utveksling nå eller som nettopp kom hjem!</a:t>
            </a:r>
            <a:endParaRPr lang="nb-NO" sz="2000" dirty="0"/>
          </a:p>
          <a:p>
            <a:endParaRPr lang="nb-NO" sz="2000" dirty="0"/>
          </a:p>
          <a:p>
            <a:endParaRPr lang="nb-NO" sz="2000" dirty="0"/>
          </a:p>
        </p:txBody>
      </p:sp>
      <p:pic>
        <p:nvPicPr>
          <p:cNvPr id="5" name="Picture 4" descr="A person smiling in front of a picture of flowers&#10;&#10;Description automatically generated">
            <a:extLst>
              <a:ext uri="{FF2B5EF4-FFF2-40B4-BE49-F238E27FC236}">
                <a16:creationId xmlns:a16="http://schemas.microsoft.com/office/drawing/2014/main" id="{B3651839-3B79-4DBC-B7D2-45F43B07F2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9912" y="2773052"/>
            <a:ext cx="4449688" cy="368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055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20097-82F6-49CF-8833-1D6CA365D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hlinkClick r:id="rId2"/>
              </a:rPr>
              <a:t>Circle</a:t>
            </a:r>
            <a:r>
              <a:rPr lang="nb-NO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hlinkClick r:id="rId2"/>
              </a:rPr>
              <a:t> U</a:t>
            </a:r>
            <a:r>
              <a:rPr lang="nb-NO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er en europeisk </a:t>
            </a:r>
            <a:r>
              <a:rPr lang="nb-NO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hlinkClick r:id="rId3"/>
              </a:rPr>
              <a:t>universitetsallianse</a:t>
            </a:r>
            <a:r>
              <a:rPr lang="nb-NO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som består av ni forskningsintensive breddeuniversiteter</a:t>
            </a:r>
            <a:endParaRPr lang="nb-NO" sz="2400" dirty="0"/>
          </a:p>
        </p:txBody>
      </p:sp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C87BDE74-AC6E-45CA-8C37-C79EC8BCB3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2574" y="2348880"/>
            <a:ext cx="4079666" cy="17281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E6C4BFA-C61F-4CBE-BF8C-7BBA93CA992A}"/>
              </a:ext>
            </a:extLst>
          </p:cNvPr>
          <p:cNvSpPr txBox="1"/>
          <p:nvPr/>
        </p:nvSpPr>
        <p:spPr>
          <a:xfrm>
            <a:off x="2555776" y="5013176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 dirty="0"/>
              <a:t>Gir mulighet til å søke </a:t>
            </a:r>
            <a:r>
              <a:rPr lang="nb-NO" sz="1800" dirty="0">
                <a:hlinkClick r:id="rId5"/>
              </a:rPr>
              <a:t>ekstra stipend</a:t>
            </a:r>
            <a:endParaRPr lang="nb-NO" sz="1800" dirty="0"/>
          </a:p>
        </p:txBody>
      </p:sp>
    </p:spTree>
    <p:extLst>
      <p:ext uri="{BB962C8B-B14F-4D97-AF65-F5344CB8AC3E}">
        <p14:creationId xmlns:p14="http://schemas.microsoft.com/office/powerpoint/2010/main" val="201185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476672"/>
            <a:ext cx="7696200" cy="1080120"/>
          </a:xfrm>
        </p:spPr>
        <p:txBody>
          <a:bodyPr/>
          <a:lstStyle/>
          <a:p>
            <a:r>
              <a:rPr lang="nb-NO" sz="2800" dirty="0"/>
              <a:t>Hva må jeg se etter i en avtale?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700808"/>
            <a:ext cx="7696200" cy="4114800"/>
          </a:xfrm>
        </p:spPr>
        <p:txBody>
          <a:bodyPr/>
          <a:lstStyle/>
          <a:p>
            <a:pPr eaLnBrk="1" hangingPunct="1"/>
            <a:r>
              <a:rPr lang="nb-NO" sz="2000" dirty="0"/>
              <a:t>Karakterkrav (oftest C)</a:t>
            </a:r>
            <a:br>
              <a:rPr lang="nb-NO" sz="2000" dirty="0"/>
            </a:br>
            <a:endParaRPr lang="nb-NO" sz="2000" dirty="0"/>
          </a:p>
          <a:p>
            <a:pPr eaLnBrk="1" hangingPunct="1"/>
            <a:r>
              <a:rPr lang="nb-NO" sz="2000" dirty="0"/>
              <a:t>Studiepoengkrav (60-120 </a:t>
            </a:r>
            <a:r>
              <a:rPr lang="nb-NO" sz="2000" dirty="0" err="1"/>
              <a:t>sp</a:t>
            </a:r>
            <a:r>
              <a:rPr lang="nb-NO" sz="2000" dirty="0"/>
              <a:t>)</a:t>
            </a:r>
            <a:br>
              <a:rPr lang="nb-NO" sz="2000" dirty="0"/>
            </a:br>
            <a:endParaRPr lang="nb-NO" sz="2000" dirty="0"/>
          </a:p>
          <a:p>
            <a:pPr eaLnBrk="1" hangingPunct="1"/>
            <a:r>
              <a:rPr lang="nb-NO" sz="2000" dirty="0"/>
              <a:t>For bachelor- eller masterstudenter?</a:t>
            </a:r>
          </a:p>
          <a:p>
            <a:pPr eaLnBrk="1" hangingPunct="1"/>
            <a:endParaRPr lang="nb-NO" sz="2000" dirty="0"/>
          </a:p>
          <a:p>
            <a:pPr eaLnBrk="1" hangingPunct="1"/>
            <a:r>
              <a:rPr lang="nb-NO" sz="2000" dirty="0"/>
              <a:t>Språkkrav?</a:t>
            </a:r>
          </a:p>
          <a:p>
            <a:pPr eaLnBrk="1" hangingPunct="1"/>
            <a:endParaRPr lang="nb-NO" sz="2000" dirty="0"/>
          </a:p>
          <a:p>
            <a:pPr eaLnBrk="1" hangingPunct="1"/>
            <a:r>
              <a:rPr lang="nb-NO" sz="2000" dirty="0"/>
              <a:t>Er avtalen begrenset til ett eller flere fagfelt?</a:t>
            </a:r>
          </a:p>
          <a:p>
            <a:pPr eaLnBrk="1" hangingPunct="1"/>
            <a:endParaRPr lang="nb-NO" sz="2000" dirty="0"/>
          </a:p>
          <a:p>
            <a:pPr eaLnBrk="1" hangingPunct="1"/>
            <a:r>
              <a:rPr lang="nb-NO" sz="2000" dirty="0"/>
              <a:t>Semesterstart/-slutt</a:t>
            </a:r>
          </a:p>
          <a:p>
            <a:pPr marL="0" indent="0" algn="ctr">
              <a:buNone/>
            </a:pPr>
            <a:endParaRPr lang="nb-NO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71800" y="6361860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3"/>
              </a:rPr>
              <a:t>Facebook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4008" y="2184680"/>
            <a:ext cx="4450781" cy="46733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906" y="692696"/>
            <a:ext cx="4146646" cy="447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562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908720"/>
            <a:ext cx="5544616" cy="576064"/>
          </a:xfrm>
        </p:spPr>
        <p:txBody>
          <a:bodyPr/>
          <a:lstStyle/>
          <a:p>
            <a:r>
              <a:rPr lang="nb-NO" sz="2000" b="0" dirty="0">
                <a:solidFill>
                  <a:schemeClr val="tx1"/>
                </a:solidFill>
              </a:rPr>
              <a:t>Hvordan søke?</a:t>
            </a:r>
            <a:br>
              <a:rPr lang="nb-NO" sz="2000" b="0" dirty="0">
                <a:solidFill>
                  <a:schemeClr val="tx1"/>
                </a:solidFill>
              </a:rPr>
            </a:br>
            <a:r>
              <a:rPr lang="nb-NO" sz="2000" b="0" dirty="0">
                <a:solidFill>
                  <a:schemeClr val="tx1"/>
                </a:solidFill>
              </a:rPr>
              <a:t>Søknadsfrist utveksling høsten 2024: </a:t>
            </a:r>
            <a:r>
              <a:rPr lang="nb-NO" sz="2000" b="0" dirty="0">
                <a:solidFill>
                  <a:srgbClr val="FF0000"/>
                </a:solidFill>
              </a:rPr>
              <a:t>15.02.24</a:t>
            </a:r>
            <a:endParaRPr lang="en-GB" sz="2000" b="0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1560" y="1556792"/>
            <a:ext cx="3744416" cy="504056"/>
          </a:xfrm>
        </p:spPr>
        <p:txBody>
          <a:bodyPr/>
          <a:lstStyle/>
          <a:p>
            <a:pPr marL="0" indent="0">
              <a:buNone/>
            </a:pPr>
            <a:r>
              <a:rPr lang="nb-NO" sz="2000" dirty="0">
                <a:hlinkClick r:id="rId2"/>
              </a:rPr>
              <a:t>Hele prosessen</a:t>
            </a:r>
            <a:endParaRPr lang="nb-NO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011013"/>
            <a:ext cx="8452574" cy="484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5085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655" y="363991"/>
            <a:ext cx="7696200" cy="1143000"/>
          </a:xfrm>
        </p:spPr>
        <p:txBody>
          <a:bodyPr/>
          <a:lstStyle/>
          <a:p>
            <a:r>
              <a:rPr lang="nb-NO" sz="2800" dirty="0"/>
              <a:t>Veien videre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7848872" cy="489654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b-NO" sz="2000" dirty="0"/>
              <a:t>Avtaleeier (UiO) nominerer deg</a:t>
            </a:r>
          </a:p>
          <a:p>
            <a:pPr marL="514350" indent="-514350">
              <a:buFont typeface="+mj-lt"/>
              <a:buAutoNum type="arabicPeriod"/>
            </a:pPr>
            <a:endParaRPr lang="nb-NO" sz="2000" dirty="0"/>
          </a:p>
          <a:p>
            <a:pPr marL="514350" indent="-514350">
              <a:buFont typeface="+mj-lt"/>
              <a:buAutoNum type="arabicPeriod"/>
            </a:pPr>
            <a:r>
              <a:rPr lang="nb-NO" sz="2000" dirty="0"/>
              <a:t>Du får tilsendt informasjon fra ditt utenlandske universitet, og må søke via deres søknadsportal (velge emner)</a:t>
            </a:r>
          </a:p>
          <a:p>
            <a:pPr marL="514350" indent="-514350">
              <a:buFont typeface="+mj-lt"/>
              <a:buAutoNum type="arabicPeriod"/>
            </a:pPr>
            <a:endParaRPr lang="nb-NO" sz="2000" dirty="0"/>
          </a:p>
          <a:p>
            <a:pPr marL="514350" indent="-514350">
              <a:buFont typeface="+mj-lt"/>
              <a:buAutoNum type="arabicPeriod"/>
            </a:pPr>
            <a:r>
              <a:rPr lang="nb-NO" sz="2000" dirty="0"/>
              <a:t>Søke om </a:t>
            </a:r>
            <a:r>
              <a:rPr lang="nb-NO" sz="2000" dirty="0">
                <a:hlinkClick r:id="rId3"/>
              </a:rPr>
              <a:t>forhåndsgodkjenning</a:t>
            </a:r>
            <a:r>
              <a:rPr lang="nb-NO" sz="2000" dirty="0"/>
              <a:t> (UiO - HF)</a:t>
            </a:r>
          </a:p>
          <a:p>
            <a:pPr marL="514350" indent="-514350">
              <a:buFont typeface="+mj-lt"/>
              <a:buAutoNum type="arabicPeriod"/>
            </a:pPr>
            <a:endParaRPr lang="nb-NO" sz="2000" dirty="0"/>
          </a:p>
          <a:p>
            <a:pPr marL="514350" indent="-514350">
              <a:buFont typeface="+mj-lt"/>
              <a:buAutoNum type="arabicPeriod"/>
            </a:pPr>
            <a:r>
              <a:rPr lang="nb-NO" sz="2000" dirty="0">
                <a:hlinkClick r:id="rId4"/>
              </a:rPr>
              <a:t>Visum og oppholdstillatelse</a:t>
            </a:r>
            <a:endParaRPr lang="nb-NO" sz="2000" dirty="0"/>
          </a:p>
          <a:p>
            <a:pPr marL="514350" indent="-514350">
              <a:buFont typeface="+mj-lt"/>
              <a:buAutoNum type="arabicPeriod"/>
            </a:pPr>
            <a:endParaRPr lang="nb-NO" sz="2000" dirty="0"/>
          </a:p>
          <a:p>
            <a:pPr marL="514350" indent="-514350">
              <a:buFont typeface="+mj-lt"/>
              <a:buAutoNum type="arabicPeriod"/>
            </a:pPr>
            <a:r>
              <a:rPr lang="nb-NO" sz="2000" dirty="0"/>
              <a:t>Bolig</a:t>
            </a:r>
          </a:p>
          <a:p>
            <a:pPr marL="514350" indent="-514350">
              <a:buFont typeface="+mj-lt"/>
              <a:buAutoNum type="arabicPeriod"/>
            </a:pPr>
            <a:endParaRPr lang="nb-NO" sz="2000" dirty="0"/>
          </a:p>
          <a:p>
            <a:pPr marL="514350" indent="-514350">
              <a:buFont typeface="+mj-lt"/>
              <a:buAutoNum type="arabicPeriod"/>
            </a:pPr>
            <a:r>
              <a:rPr lang="nb-NO" sz="2000" dirty="0"/>
              <a:t>Finansiering, forsikring, semesteravgift og semesterregistrering ved UiO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589793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800" dirty="0"/>
              <a:t>Hvem kan jeg snakke med?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000" dirty="0"/>
              <a:t>Utvekslingsavtalene administreres på ulike nivåer på UiO</a:t>
            </a:r>
          </a:p>
          <a:p>
            <a:endParaRPr lang="nb-NO" sz="2000" dirty="0"/>
          </a:p>
          <a:p>
            <a:pPr lvl="1"/>
            <a:r>
              <a:rPr lang="nb-NO" sz="2000" dirty="0"/>
              <a:t>UiO sentralt (</a:t>
            </a:r>
            <a:r>
              <a:rPr lang="nb-NO" sz="2000" dirty="0">
                <a:hlinkClick r:id="rId2"/>
              </a:rPr>
              <a:t>Knutepunktet</a:t>
            </a:r>
            <a:r>
              <a:rPr lang="nb-NO" sz="2000" dirty="0"/>
              <a:t>)</a:t>
            </a:r>
          </a:p>
          <a:p>
            <a:pPr lvl="1"/>
            <a:r>
              <a:rPr lang="nb-NO" sz="2000" dirty="0"/>
              <a:t>Fakultet (</a:t>
            </a:r>
            <a:r>
              <a:rPr lang="nb-NO" sz="2000" dirty="0">
                <a:hlinkClick r:id="rId3"/>
              </a:rPr>
              <a:t>HF studieinfo</a:t>
            </a:r>
            <a:r>
              <a:rPr lang="nb-NO" sz="2000" dirty="0"/>
              <a:t>)</a:t>
            </a:r>
          </a:p>
          <a:p>
            <a:pPr lvl="1"/>
            <a:r>
              <a:rPr lang="nb-NO" sz="2000" dirty="0"/>
              <a:t>Institutt (IMK: </a:t>
            </a:r>
            <a:r>
              <a:rPr lang="nb-NO" sz="2000" dirty="0">
                <a:hlinkClick r:id="rId4"/>
              </a:rPr>
              <a:t>studieinfo@media.uio.no</a:t>
            </a:r>
            <a:r>
              <a:rPr lang="nb-NO" sz="2000" dirty="0"/>
              <a:t>)</a:t>
            </a:r>
          </a:p>
          <a:p>
            <a:pPr marL="457200" lvl="1" indent="0">
              <a:buNone/>
            </a:pPr>
            <a:endParaRPr lang="nb-NO" sz="2000" dirty="0"/>
          </a:p>
          <a:p>
            <a:pPr marL="457200" lvl="1" indent="0">
              <a:buNone/>
            </a:pPr>
            <a:r>
              <a:rPr lang="nb-NO" sz="2000" dirty="0"/>
              <a:t>På nettsiden til hver avtale står det spesifisert hvem som er eier av avtalen.</a:t>
            </a:r>
          </a:p>
          <a:p>
            <a:pPr marL="457200" lvl="1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257835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1840" y="1916832"/>
            <a:ext cx="5482952" cy="640432"/>
          </a:xfrm>
        </p:spPr>
        <p:txBody>
          <a:bodyPr/>
          <a:lstStyle/>
          <a:p>
            <a:r>
              <a:rPr lang="nb-NO" sz="2800" dirty="0"/>
              <a:t>Spørsmål?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7744" y="3501008"/>
            <a:ext cx="5688632" cy="2304256"/>
          </a:xfrm>
        </p:spPr>
        <p:txBody>
          <a:bodyPr/>
          <a:lstStyle/>
          <a:p>
            <a:pPr marL="0" indent="0">
              <a:buNone/>
            </a:pPr>
            <a:r>
              <a:rPr lang="nb-NO" dirty="0">
                <a:hlinkClick r:id="rId2"/>
              </a:rPr>
              <a:t>studieinfo@media.uio.no</a:t>
            </a:r>
            <a:endParaRPr lang="nb-NO" dirty="0"/>
          </a:p>
          <a:p>
            <a:pPr marL="0" indent="0">
              <a:buNone/>
            </a:pPr>
            <a:endParaRPr lang="nb-NO" sz="4000" dirty="0"/>
          </a:p>
        </p:txBody>
      </p:sp>
    </p:spTree>
    <p:extLst>
      <p:ext uri="{BB962C8B-B14F-4D97-AF65-F5344CB8AC3E}">
        <p14:creationId xmlns:p14="http://schemas.microsoft.com/office/powerpoint/2010/main" val="464374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00" y="1700808"/>
            <a:ext cx="7677200" cy="4608512"/>
          </a:xfrm>
        </p:spPr>
        <p:txBody>
          <a:bodyPr/>
          <a:lstStyle/>
          <a:p>
            <a:r>
              <a:rPr lang="nb-NO" sz="2400" dirty="0"/>
              <a:t>Hvorfor dra på utveksling?</a:t>
            </a:r>
          </a:p>
          <a:p>
            <a:endParaRPr lang="nb-NO" sz="2400" dirty="0"/>
          </a:p>
          <a:p>
            <a:r>
              <a:rPr lang="nb-NO" sz="2400" dirty="0"/>
              <a:t>Når er det best å reise?</a:t>
            </a:r>
          </a:p>
          <a:p>
            <a:endParaRPr lang="nb-NO" sz="2400" dirty="0"/>
          </a:p>
          <a:p>
            <a:r>
              <a:rPr lang="nb-NO" sz="2400" dirty="0"/>
              <a:t>Hvor kan jeg dra?</a:t>
            </a:r>
          </a:p>
          <a:p>
            <a:endParaRPr lang="nb-NO" sz="2400" dirty="0"/>
          </a:p>
          <a:p>
            <a:r>
              <a:rPr lang="nb-NO" sz="2400" dirty="0"/>
              <a:t>Hvordan søker jeg, og hva er prosessen videre?</a:t>
            </a:r>
          </a:p>
        </p:txBody>
      </p:sp>
    </p:spTree>
    <p:extLst>
      <p:ext uri="{BB962C8B-B14F-4D97-AF65-F5344CB8AC3E}">
        <p14:creationId xmlns:p14="http://schemas.microsoft.com/office/powerpoint/2010/main" val="1495948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z="2800" dirty="0"/>
              <a:t>Hvorfor? Hva får du ut av det?</a:t>
            </a: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971600" y="2204864"/>
            <a:ext cx="7715200" cy="3891136"/>
          </a:xfrm>
        </p:spPr>
        <p:txBody>
          <a:bodyPr/>
          <a:lstStyle/>
          <a:p>
            <a:pPr eaLnBrk="1" hangingPunct="1"/>
            <a:r>
              <a:rPr lang="nb-NO" sz="2400" dirty="0"/>
              <a:t>En ny tilnærming til fagområdet</a:t>
            </a:r>
          </a:p>
          <a:p>
            <a:pPr eaLnBrk="1" hangingPunct="1"/>
            <a:endParaRPr lang="nb-NO" sz="2400" dirty="0"/>
          </a:p>
          <a:p>
            <a:pPr eaLnBrk="1" hangingPunct="1"/>
            <a:r>
              <a:rPr lang="nb-NO" sz="2400" dirty="0"/>
              <a:t>Personlig vekst</a:t>
            </a:r>
          </a:p>
          <a:p>
            <a:pPr eaLnBrk="1" hangingPunct="1"/>
            <a:endParaRPr lang="nb-NO" sz="2400" dirty="0"/>
          </a:p>
          <a:p>
            <a:pPr eaLnBrk="1" hangingPunct="1"/>
            <a:r>
              <a:rPr lang="nb-NO" sz="2400" dirty="0"/>
              <a:t>Nye vennskap og nye opplevelser</a:t>
            </a:r>
          </a:p>
          <a:p>
            <a:pPr eaLnBrk="1" hangingPunct="1"/>
            <a:endParaRPr lang="nb-NO" sz="2400" dirty="0"/>
          </a:p>
          <a:p>
            <a:pPr eaLnBrk="1" hangingPunct="1"/>
            <a:r>
              <a:rPr lang="nb-NO" sz="2400" dirty="0"/>
              <a:t>Internasjonal erfaring og nettverk</a:t>
            </a:r>
          </a:p>
          <a:p>
            <a:pPr marL="0" indent="0" eaLnBrk="1" hangingPunct="1">
              <a:buNone/>
            </a:pPr>
            <a:endParaRPr lang="nb-NO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628" y="1409700"/>
            <a:ext cx="7696200" cy="939180"/>
          </a:xfrm>
        </p:spPr>
        <p:txBody>
          <a:bodyPr/>
          <a:lstStyle/>
          <a:p>
            <a:r>
              <a:rPr lang="nb-NO" sz="2800" dirty="0"/>
              <a:t>God planlegging = suksess</a:t>
            </a:r>
            <a:br>
              <a:rPr lang="nb-NO" dirty="0"/>
            </a:b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sz="2400" dirty="0"/>
          </a:p>
          <a:p>
            <a:r>
              <a:rPr lang="nb-NO" sz="2400" dirty="0"/>
              <a:t>Velg et tidspunkt å reise ut hvor det passer i graden din.</a:t>
            </a:r>
          </a:p>
          <a:p>
            <a:endParaRPr lang="nb-NO" sz="2400" dirty="0"/>
          </a:p>
          <a:p>
            <a:r>
              <a:rPr lang="nb-NO" sz="2400" dirty="0"/>
              <a:t>Legg en plan for studieløpet ditt</a:t>
            </a:r>
          </a:p>
          <a:p>
            <a:endParaRPr lang="nb-NO" sz="2400" dirty="0"/>
          </a:p>
          <a:p>
            <a:r>
              <a:rPr lang="nb-NO" sz="2400" dirty="0"/>
              <a:t>Planlegg på forhånd</a:t>
            </a:r>
          </a:p>
          <a:p>
            <a:pPr marL="0" indent="0">
              <a:buNone/>
            </a:pPr>
            <a:endParaRPr lang="nb-NO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764704"/>
            <a:ext cx="3960440" cy="59876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52120" y="2276872"/>
            <a:ext cx="3491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Vi anbefaler bachelorstudenter å reise på utveksling femte semester.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652120" y="476671"/>
            <a:ext cx="31683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3"/>
              </a:rPr>
              <a:t>Bachelor i </a:t>
            </a:r>
            <a:r>
              <a:rPr lang="en-GB" dirty="0" err="1">
                <a:hlinkClick r:id="rId3"/>
              </a:rPr>
              <a:t>medier</a:t>
            </a:r>
            <a:r>
              <a:rPr lang="en-GB" dirty="0">
                <a:hlinkClick r:id="rId3"/>
              </a:rPr>
              <a:t> </a:t>
            </a:r>
            <a:r>
              <a:rPr lang="en-GB" dirty="0" err="1">
                <a:hlinkClick r:id="rId3"/>
              </a:rPr>
              <a:t>og</a:t>
            </a:r>
            <a:r>
              <a:rPr lang="en-GB" dirty="0">
                <a:hlinkClick r:id="rId3"/>
              </a:rPr>
              <a:t> </a:t>
            </a:r>
            <a:r>
              <a:rPr lang="en-GB" dirty="0" err="1">
                <a:hlinkClick r:id="rId3"/>
              </a:rPr>
              <a:t>kommunikasjon</a:t>
            </a:r>
            <a:endParaRPr lang="en-GB" dirty="0">
              <a:hlinkClick r:id="rId4"/>
            </a:endParaRPr>
          </a:p>
          <a:p>
            <a:endParaRPr lang="en-GB" sz="1200" dirty="0">
              <a:hlinkClick r:id="rId4"/>
            </a:endParaRPr>
          </a:p>
          <a:p>
            <a:endParaRPr lang="en-GB" sz="1200" dirty="0"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55654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41367" y="1052736"/>
            <a:ext cx="20827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hlinkClick r:id="rId2"/>
              </a:rPr>
              <a:t>Masterstudenter</a:t>
            </a:r>
            <a:r>
              <a:rPr lang="nb-NO" dirty="0"/>
              <a:t> kan reise på utveksling i tredje semester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23278" y="4221088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Medier og kommunikasjon</a:t>
            </a:r>
          </a:p>
        </p:txBody>
      </p:sp>
      <p:pic>
        <p:nvPicPr>
          <p:cNvPr id="8" name="Picture 7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17" y="889504"/>
            <a:ext cx="3026194" cy="30963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60648"/>
            <a:ext cx="2803034" cy="338587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372200" y="3678071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Politisk kommunikasjon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573" y="3212976"/>
            <a:ext cx="2979323" cy="302433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949398" y="6291077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Screen </a:t>
            </a:r>
            <a:r>
              <a:rPr lang="nb-NO" sz="1400" dirty="0" err="1"/>
              <a:t>Cultures</a:t>
            </a:r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1218137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1022675" y="620688"/>
            <a:ext cx="7696200" cy="1080120"/>
          </a:xfrm>
        </p:spPr>
        <p:txBody>
          <a:bodyPr/>
          <a:lstStyle/>
          <a:p>
            <a:r>
              <a:rPr lang="nb-NO" sz="2800" dirty="0"/>
              <a:t>Hva er en avtale?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700808"/>
            <a:ext cx="7696200" cy="4474840"/>
          </a:xfrm>
        </p:spPr>
        <p:txBody>
          <a:bodyPr/>
          <a:lstStyle/>
          <a:p>
            <a:pPr eaLnBrk="1" hangingPunct="1"/>
            <a:r>
              <a:rPr lang="nb-NO" sz="2400" dirty="0"/>
              <a:t>Vi har utvekslingsavtaler mellom UiO og ulike utdanningsinstitusjoner i utlandet.</a:t>
            </a:r>
          </a:p>
          <a:p>
            <a:pPr eaLnBrk="1" hangingPunct="1"/>
            <a:endParaRPr lang="nb-NO" sz="2400" dirty="0"/>
          </a:p>
          <a:p>
            <a:pPr eaLnBrk="1" hangingPunct="1"/>
            <a:r>
              <a:rPr lang="nb-NO" sz="2400" dirty="0"/>
              <a:t>Avtaler finnes på ulike nivå: institutt, fakultet og UiO sentralt. Du kan søke på avtaler på alle nivåer</a:t>
            </a:r>
          </a:p>
          <a:p>
            <a:pPr eaLnBrk="1" hangingPunct="1"/>
            <a:endParaRPr lang="nb-NO" sz="2400" dirty="0"/>
          </a:p>
          <a:p>
            <a:pPr eaLnBrk="1" hangingPunct="1"/>
            <a:r>
              <a:rPr lang="nb-NO" sz="2400" dirty="0"/>
              <a:t>Ulike typer avtaler:</a:t>
            </a:r>
            <a:br>
              <a:rPr lang="nb-NO" sz="2400" dirty="0"/>
            </a:br>
            <a:r>
              <a:rPr lang="nb-NO" sz="2400" dirty="0">
                <a:hlinkClick r:id="rId2"/>
              </a:rPr>
              <a:t>Erasmus+ </a:t>
            </a:r>
            <a:r>
              <a:rPr lang="nb-NO" sz="2400" dirty="0"/>
              <a:t>(stipend)</a:t>
            </a:r>
            <a:br>
              <a:rPr lang="nb-NO" sz="2400" dirty="0"/>
            </a:br>
            <a:r>
              <a:rPr lang="nb-NO" sz="2400" dirty="0">
                <a:hlinkClick r:id="rId3"/>
              </a:rPr>
              <a:t>Nordplus/Nordlys</a:t>
            </a:r>
            <a:r>
              <a:rPr lang="nb-NO" sz="2400" dirty="0"/>
              <a:t> (stipend)</a:t>
            </a:r>
            <a:br>
              <a:rPr lang="nb-NO" sz="2400" dirty="0"/>
            </a:br>
            <a:r>
              <a:rPr lang="nb-NO" sz="2400" dirty="0">
                <a:hlinkClick r:id="rId4"/>
              </a:rPr>
              <a:t>bilaterale avtaler</a:t>
            </a:r>
            <a:endParaRPr lang="nb-NO" sz="2400" dirty="0"/>
          </a:p>
          <a:p>
            <a:pPr eaLnBrk="1" hangingPunct="1">
              <a:buNone/>
            </a:pPr>
            <a:endParaRPr lang="nb-NO" dirty="0"/>
          </a:p>
          <a:p>
            <a:pPr eaLnBrk="1" hangingPunct="1"/>
            <a:endParaRPr lang="nb-NO" dirty="0"/>
          </a:p>
          <a:p>
            <a:endParaRPr lang="nb-NO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13" y="1052736"/>
            <a:ext cx="24666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hlinkClick r:id="rId2"/>
              </a:rPr>
              <a:t>Utveksling ved IMK</a:t>
            </a:r>
            <a:endParaRPr lang="nb-NO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3" y="620688"/>
            <a:ext cx="6792376" cy="603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229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592462"/>
            <a:ext cx="7056784" cy="61861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92280" y="0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hlinkClick r:id="rId3"/>
              </a:rPr>
              <a:t>Utveksling HF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02329778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5921</TotalTime>
  <Words>465</Words>
  <Application>Microsoft Office PowerPoint</Application>
  <PresentationFormat>On-screen Show (4:3)</PresentationFormat>
  <Paragraphs>86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Blank Presentation</vt:lpstr>
      <vt:lpstr>PowerPoint Presentation</vt:lpstr>
      <vt:lpstr>PowerPoint Presentation</vt:lpstr>
      <vt:lpstr>Hvorfor? Hva får du ut av det?</vt:lpstr>
      <vt:lpstr>God planlegging = suksess </vt:lpstr>
      <vt:lpstr>PowerPoint Presentation</vt:lpstr>
      <vt:lpstr>PowerPoint Presentation</vt:lpstr>
      <vt:lpstr>Hva er en avtale?</vt:lpstr>
      <vt:lpstr>PowerPoint Presentation</vt:lpstr>
      <vt:lpstr>PowerPoint Presentation</vt:lpstr>
      <vt:lpstr>PowerPoint Presentation</vt:lpstr>
      <vt:lpstr>PowerPoint Presentation</vt:lpstr>
      <vt:lpstr>Utvekslingsambassadører</vt:lpstr>
      <vt:lpstr>Circle U er en europeisk universitetsallianse som består av ni forskningsintensive breddeuniversiteter</vt:lpstr>
      <vt:lpstr>Hva må jeg se etter i en avtale?</vt:lpstr>
      <vt:lpstr>PowerPoint Presentation</vt:lpstr>
      <vt:lpstr>Hvordan søke? Søknadsfrist utveksling høsten 2024: 15.02.24</vt:lpstr>
      <vt:lpstr>Veien videre</vt:lpstr>
      <vt:lpstr>Hvem kan jeg snakke med?</vt:lpstr>
      <vt:lpstr>Spørsmål?</vt:lpstr>
    </vt:vector>
  </TitlesOfParts>
  <Company>Rayon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Henrik Haugan</dc:creator>
  <cp:lastModifiedBy>Stein Stølen Bjerkaker</cp:lastModifiedBy>
  <cp:revision>407</cp:revision>
  <dcterms:created xsi:type="dcterms:W3CDTF">2011-01-19T12:20:36Z</dcterms:created>
  <dcterms:modified xsi:type="dcterms:W3CDTF">2023-11-20T11:30:22Z</dcterms:modified>
</cp:coreProperties>
</file>