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359" r:id="rId2"/>
    <p:sldId id="374" r:id="rId3"/>
    <p:sldId id="371" r:id="rId4"/>
    <p:sldId id="345" r:id="rId5"/>
    <p:sldId id="355" r:id="rId6"/>
    <p:sldId id="339" r:id="rId7"/>
    <p:sldId id="351" r:id="rId8"/>
    <p:sldId id="352" r:id="rId9"/>
    <p:sldId id="341" r:id="rId10"/>
    <p:sldId id="361" r:id="rId11"/>
    <p:sldId id="307" r:id="rId12"/>
    <p:sldId id="320" r:id="rId13"/>
    <p:sldId id="372" r:id="rId14"/>
    <p:sldId id="312" r:id="rId15"/>
    <p:sldId id="375" r:id="rId16"/>
    <p:sldId id="323" r:id="rId17"/>
    <p:sldId id="340" r:id="rId18"/>
    <p:sldId id="308" r:id="rId19"/>
    <p:sldId id="336" r:id="rId20"/>
    <p:sldId id="337" r:id="rId21"/>
    <p:sldId id="338" r:id="rId22"/>
    <p:sldId id="377" r:id="rId23"/>
    <p:sldId id="369" r:id="rId24"/>
    <p:sldId id="367" r:id="rId25"/>
  </p:sldIdLst>
  <p:sldSz cx="9144000" cy="6858000" type="screen4x3"/>
  <p:notesSz cx="6794500" cy="99314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8"/>
    <p:restoredTop sz="94631"/>
  </p:normalViewPr>
  <p:slideViewPr>
    <p:cSldViewPr>
      <p:cViewPr>
        <p:scale>
          <a:sx n="82" d="100"/>
          <a:sy n="82" d="100"/>
        </p:scale>
        <p:origin x="2096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466" y="-7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-regnear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385830711084"/>
          <c:y val="0.114428371988212"/>
          <c:w val="0.464018476650815"/>
          <c:h val="0.7905482648002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Basis</c:v>
                </c:pt>
                <c:pt idx="1">
                  <c:v>Eksternt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7.06247009E8</c:v>
                </c:pt>
                <c:pt idx="1">
                  <c:v>1.51402322E8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4E-F248-9335-98ECBA58C6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7385830711084"/>
          <c:y val="0.114428371988212"/>
          <c:w val="0.464018476650815"/>
          <c:h val="0.7905482648002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Personal</c:v>
                </c:pt>
                <c:pt idx="1">
                  <c:v>Drift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5.65331395E8</c:v>
                </c:pt>
                <c:pt idx="1">
                  <c:v>1.33732653E8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C5-BA49-BED2-7F6EF711BC9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Andel</c:v>
                </c:pt>
              </c:strCache>
            </c:strRef>
          </c:tx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err="1"/>
                      <a:t>Rekrutteringsstillinger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9C-C442-BED8-BC02398A4C52}"/>
                </c:ext>
                <c:ext xmlns:c15="http://schemas.microsoft.com/office/drawing/2012/chart" uri="{CE6537A1-D6FC-4f65-9D91-7224C49458BB}">
                  <c15:layout>
                    <c:manualLayout>
                      <c:w val="0.290277777777778"/>
                      <c:h val="0.11458333333333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Studieplasser</c:v>
                </c:pt>
                <c:pt idx="1">
                  <c:v>Øremerket</c:v>
                </c:pt>
                <c:pt idx="2">
                  <c:v>Resultater</c:v>
                </c:pt>
                <c:pt idx="3">
                  <c:v>Rekrutteringsstillinger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0.305</c:v>
                </c:pt>
                <c:pt idx="1">
                  <c:v>0.324</c:v>
                </c:pt>
                <c:pt idx="2">
                  <c:v>0.219</c:v>
                </c:pt>
                <c:pt idx="3">
                  <c:v>0.152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9C-C442-BED8-BC02398A4C5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Driftsresultat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-7.809883E6</c:v>
                </c:pt>
                <c:pt idx="1">
                  <c:v>-9.128399E6</c:v>
                </c:pt>
                <c:pt idx="2">
                  <c:v>9.861572E6</c:v>
                </c:pt>
                <c:pt idx="3">
                  <c:v>1.3413704E7</c:v>
                </c:pt>
                <c:pt idx="4">
                  <c:v>4.1018078E7</c:v>
                </c:pt>
                <c:pt idx="5">
                  <c:v>5.2023298E7</c:v>
                </c:pt>
                <c:pt idx="6">
                  <c:v>2.780295E7</c:v>
                </c:pt>
                <c:pt idx="7">
                  <c:v>-7.7657725E7</c:v>
                </c:pt>
                <c:pt idx="8">
                  <c:v>-3.1065252E7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A8-204A-B28E-62DAB44CB9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Akkumulert resultat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1.4336814E7</c:v>
                </c:pt>
                <c:pt idx="1">
                  <c:v>5.208415E6</c:v>
                </c:pt>
                <c:pt idx="2">
                  <c:v>1.5069987E7</c:v>
                </c:pt>
                <c:pt idx="3">
                  <c:v>2.8483691E7</c:v>
                </c:pt>
                <c:pt idx="4">
                  <c:v>6.9507526E7</c:v>
                </c:pt>
                <c:pt idx="5">
                  <c:v>1.21530104E8</c:v>
                </c:pt>
                <c:pt idx="6">
                  <c:v>1.49333054E8</c:v>
                </c:pt>
                <c:pt idx="7">
                  <c:v>7.1675329E7</c:v>
                </c:pt>
                <c:pt idx="8">
                  <c:v>4.0610077E7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0A8-204A-B28E-62DAB44CB9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Prognose driftsresultat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dLbls>
            <c:dLbl>
              <c:idx val="13"/>
              <c:layout>
                <c:manualLayout>
                  <c:x val="0.00309030403725095"/>
                  <c:y val="0.0255925584094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0A8-204A-B28E-62DAB44CB9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</c:numCache>
            </c:numRef>
          </c:cat>
          <c:val>
            <c:numRef>
              <c:f>Sheet1!$D$2:$D$15</c:f>
              <c:numCache>
                <c:formatCode>#,##0</c:formatCode>
                <c:ptCount val="14"/>
                <c:pt idx="9">
                  <c:v>-2.7647677E7</c:v>
                </c:pt>
                <c:pt idx="10">
                  <c:v>-2.0823274E7</c:v>
                </c:pt>
                <c:pt idx="11">
                  <c:v>-2.6184015E7</c:v>
                </c:pt>
                <c:pt idx="12">
                  <c:v>-2.0963654E7</c:v>
                </c:pt>
                <c:pt idx="13">
                  <c:v>-4.241841E6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0A8-204A-B28E-62DAB44CB9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Prognose akkumulert resultat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0A8-204A-B28E-62DAB44CB93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</c:numCache>
            </c:numRef>
          </c:cat>
          <c:val>
            <c:numRef>
              <c:f>Sheet1!$E$2:$E$15</c:f>
              <c:numCache>
                <c:formatCode>#,##0</c:formatCode>
                <c:ptCount val="14"/>
                <c:pt idx="9">
                  <c:v>1.29624E7</c:v>
                </c:pt>
                <c:pt idx="10">
                  <c:v>7.860874E6</c:v>
                </c:pt>
                <c:pt idx="11">
                  <c:v>-3.4044889E7</c:v>
                </c:pt>
                <c:pt idx="12">
                  <c:v>-5.5008544E7</c:v>
                </c:pt>
                <c:pt idx="13">
                  <c:v>-5.9250385E7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0A8-204A-B28E-62DAB44CB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6596992"/>
        <c:axId val="2119434400"/>
      </c:lineChart>
      <c:catAx>
        <c:axId val="211659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00" cmpd="sng"/>
        </c:spPr>
        <c:crossAx val="2119434400"/>
        <c:crosses val="autoZero"/>
        <c:auto val="1"/>
        <c:lblAlgn val="ctr"/>
        <c:lblOffset val="100"/>
        <c:noMultiLvlLbl val="0"/>
      </c:catAx>
      <c:valAx>
        <c:axId val="2119434400"/>
        <c:scaling>
          <c:orientation val="minMax"/>
          <c:max val="1.5E8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16596992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err="1"/>
                    <a:t>Millioner</a:t>
                  </a:r>
                  <a:endParaRPr lang="en-US" dirty="0"/>
                </a:p>
              </c:rich>
            </c:tx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582" cy="49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300" y="1"/>
            <a:ext cx="2943582" cy="49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67"/>
            <a:ext cx="2943582" cy="49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300" y="9432767"/>
            <a:ext cx="2943582" cy="49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772DF2-99A8-5040-A9C2-5B430C5CDFC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80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582" cy="49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300" y="1"/>
            <a:ext cx="2943582" cy="49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7973"/>
            <a:ext cx="5435924" cy="44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67"/>
            <a:ext cx="2943582" cy="49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300" y="9432767"/>
            <a:ext cx="2943582" cy="49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D397DA-E962-9241-9BB6-3FEF3EA0862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9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dirty="0"/>
              <a:t>Vi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8626" indent="-28793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1733" indent="-23034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2427" indent="-23034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3119" indent="-23034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3811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4506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55198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15892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80AC67-4B85-0348-A754-397A79DC2132}" type="slidenum">
              <a:rPr lang="nb-NO"/>
              <a:pPr eaLnBrk="1" hangingPunct="1"/>
              <a:t>10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/>
              <a:t>Studieplassene er vektet, ikke resultatene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8626" indent="-28793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1733" indent="-23034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2427" indent="-23034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3119" indent="-23034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33811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94506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55198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15892" indent="-2303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EBF74A-66C4-AB43-8FA4-51F5341BB4D0}" type="slidenum">
              <a:rPr lang="nb-NO"/>
              <a:pPr eaLnBrk="1" hangingPunct="1"/>
              <a:t>14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97DA-E962-9241-9BB6-3FEF3EA08623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707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7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58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455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676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60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586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46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28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91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0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47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nb-NO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nb-NO" sz="32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nb-NO" sz="3200">
                <a:latin typeface="Arial" charset="0"/>
                <a:ea typeface="ヒラギノ角ゴ Pro W3" charset="0"/>
                <a:cs typeface="ヒラギノ角ゴ Pro W3" charset="0"/>
              </a:rPr>
              <a:t/>
            </a:r>
            <a:br>
              <a:rPr lang="nb-NO" sz="320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nb-NO" sz="32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nb-NO" sz="3200" b="0" dirty="0"/>
              <a:t>En forkortet versjon av en overraskende kort innføring i HFs budsjettmodell, budsjett og langtidsbudsjett – for nyvalgte styrerepresentanter</a:t>
            </a:r>
          </a:p>
          <a:p>
            <a:pPr eaLnBrk="1" hangingPunct="1">
              <a:lnSpc>
                <a:spcPct val="70000"/>
              </a:lnSpc>
            </a:pPr>
            <a:endParaRPr lang="nb-NO" sz="1000" b="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00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00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algn="r" eaLnBrk="1" hangingPunct="1">
              <a:lnSpc>
                <a:spcPct val="70000"/>
              </a:lnSpc>
            </a:pPr>
            <a:r>
              <a:rPr lang="nb-NO" altLang="ja-JP" sz="1000" dirty="0" smtClean="0">
                <a:solidFill>
                  <a:srgbClr val="222268"/>
                </a:solidFill>
                <a:latin typeface="Arial" charset="0"/>
                <a:ea typeface="ヒラギノ角ゴ Pro W3" charset="0"/>
                <a:cs typeface="Arial" charset="0"/>
              </a:rPr>
              <a:t>9.04.2019</a:t>
            </a:r>
            <a:endParaRPr lang="nb-NO" altLang="ja-JP" sz="560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560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80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800" dirty="0">
              <a:solidFill>
                <a:srgbClr val="222268"/>
              </a:solidFill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000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000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000" dirty="0">
              <a:latin typeface="Arial" charset="0"/>
              <a:ea typeface="ヒラギノ角ゴ Pro W3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endParaRPr lang="nb-NO" sz="1000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charset="0"/>
                <a:ea typeface="ヒラギノ角ゴ Pro W3" charset="0"/>
                <a:cs typeface="ヒラギノ角ゴ Pro W3" charset="0"/>
              </a:rPr>
              <a:t>HFs budsjettmodell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pPr marL="419100" indent="-419100">
              <a:lnSpc>
                <a:spcPct val="170000"/>
              </a:lnSpc>
            </a:pPr>
            <a:r>
              <a:rPr lang="nb-NO" sz="1600" dirty="0">
                <a:latin typeface="Arial" charset="0"/>
                <a:ea typeface="ヒラギノ角ゴ Pro W3" charset="0"/>
                <a:cs typeface="ヒラギノ角ゴ Pro W3" charset="0"/>
              </a:rPr>
              <a:t>HF innførte ny budsjettmodell i 2009 basert på UiOs modell av 2008</a:t>
            </a:r>
          </a:p>
          <a:p>
            <a:pPr marL="419100" indent="-419100">
              <a:lnSpc>
                <a:spcPct val="170000"/>
              </a:lnSpc>
            </a:pPr>
            <a:r>
              <a:rPr lang="nb-NO" sz="1600" dirty="0">
                <a:latin typeface="Arial" charset="0"/>
                <a:ea typeface="ヒラギノ角ゴ Pro W3" charset="0"/>
                <a:cs typeface="ヒラギノ角ゴ Pro W3" charset="0"/>
              </a:rPr>
              <a:t>HFs modell ble justert i 2013 og 2018 med virkning fra 2015 og 2019</a:t>
            </a:r>
          </a:p>
          <a:p>
            <a:pPr marL="419100" indent="-419100">
              <a:lnSpc>
                <a:spcPct val="170000"/>
              </a:lnSpc>
            </a:pPr>
            <a:r>
              <a:rPr lang="nb-NO" sz="1600" dirty="0">
                <a:latin typeface="Arial" charset="0"/>
                <a:ea typeface="ヒラギノ角ゴ Pro W3" charset="0"/>
                <a:cs typeface="ヒラギノ角ゴ Pro W3" charset="0"/>
              </a:rPr>
              <a:t>Modellen er ment å være transparent og stabil, men gi rom for strategi</a:t>
            </a:r>
          </a:p>
          <a:p>
            <a:pPr marL="419100" indent="-419100">
              <a:lnSpc>
                <a:spcPct val="170000"/>
              </a:lnSpc>
              <a:buFontTx/>
              <a:buNone/>
            </a:pP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77" y="1981200"/>
            <a:ext cx="3546546" cy="4114800"/>
          </a:xfrm>
        </p:spPr>
      </p:pic>
    </p:spTree>
    <p:extLst>
      <p:ext uri="{BB962C8B-B14F-4D97-AF65-F5344CB8AC3E}">
        <p14:creationId xmlns:p14="http://schemas.microsoft.com/office/powerpoint/2010/main" val="13757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charset="0"/>
                <a:ea typeface="ヒラギノ角ゴ Pro W3" charset="0"/>
                <a:cs typeface="ヒラギノ角ゴ Pro W3" charset="0"/>
              </a:rPr>
              <a:t>HF-modellens hovedkomponenter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893808"/>
              </p:ext>
            </p:extLst>
          </p:nvPr>
        </p:nvGraphicFramePr>
        <p:xfrm>
          <a:off x="0" y="198120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250950"/>
          </a:xfrm>
        </p:spPr>
        <p:txBody>
          <a:bodyPr/>
          <a:lstStyle/>
          <a:p>
            <a:r>
              <a:rPr lang="nb-NO" sz="4000" dirty="0" smtClean="0">
                <a:latin typeface="Arial" charset="0"/>
                <a:ea typeface="ヒラギノ角ゴ Pro W3" charset="0"/>
                <a:cs typeface="ヒラギノ角ゴ Pro W3" charset="0"/>
              </a:rPr>
              <a:t>Studieplasser – departementets myntenhet</a:t>
            </a:r>
            <a:endParaRPr lang="nb-NO" sz="4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43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628775"/>
            <a:ext cx="3351213" cy="3679825"/>
          </a:xfrm>
        </p:spPr>
      </p:pic>
      <p:sp>
        <p:nvSpPr>
          <p:cNvPr id="10244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754760" cy="4691063"/>
          </a:xfrm>
        </p:spPr>
        <p:txBody>
          <a:bodyPr>
            <a:normAutofit fontScale="77500" lnSpcReduction="20000"/>
          </a:bodyPr>
          <a:lstStyle/>
          <a:p>
            <a:r>
              <a:rPr lang="nb-NO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Studieplasser</a:t>
            </a: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er </a:t>
            </a:r>
            <a:r>
              <a:rPr lang="nb-NO" sz="2800" dirty="0">
                <a:latin typeface="Arial" charset="0"/>
                <a:ea typeface="ヒラギノ角ゴ Pro W3" charset="0"/>
                <a:cs typeface="ヒラギノ角ゴ Pro W3" charset="0"/>
              </a:rPr>
              <a:t>IKKE det samme som antall studenter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er </a:t>
            </a:r>
            <a:r>
              <a:rPr lang="nb-NO" sz="2800" dirty="0">
                <a:latin typeface="Arial" charset="0"/>
                <a:ea typeface="ヒラギノ角ゴ Pro W3" charset="0"/>
                <a:cs typeface="ヒラギノ角ゴ Pro W3" charset="0"/>
              </a:rPr>
              <a:t>IKKE det samme som </a:t>
            </a: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opptaksramme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charset="0"/>
                <a:ea typeface="ヒラギノ角ゴ Pro W3" charset="0"/>
                <a:cs typeface="ヒラギノ角ゴ Pro W3" charset="0"/>
              </a:rPr>
              <a:t>f</a:t>
            </a: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ordeles etter et fireårig glidende snitt av studiepoeng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charset="0"/>
                <a:ea typeface="ヒラギノ角ゴ Pro W3" charset="0"/>
                <a:cs typeface="ヒラギノ角ゴ Pro W3" charset="0"/>
              </a:rPr>
              <a:t>har lukket </a:t>
            </a: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charset="0"/>
                <a:ea typeface="ヒラギノ角ゴ Pro W3" charset="0"/>
                <a:cs typeface="ヒラギノ角ゴ Pro W3" charset="0"/>
              </a:rPr>
              <a:t>u</a:t>
            </a: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tgjør ca. 33 % av budsjettet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finansiere </a:t>
            </a:r>
            <a:r>
              <a:rPr lang="nb-NO" sz="2800" dirty="0">
                <a:latin typeface="Arial" charset="0"/>
                <a:ea typeface="ヒラギノ角ゴ Pro W3" charset="0"/>
                <a:cs typeface="ヒラギノ角ゴ Pro W3" charset="0"/>
              </a:rPr>
              <a:t>undervisning, </a:t>
            </a: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forskning, </a:t>
            </a:r>
            <a:r>
              <a:rPr lang="nb-NO" sz="2800" dirty="0">
                <a:latin typeface="Arial" charset="0"/>
                <a:ea typeface="ヒラギノ角ゴ Pro W3" charset="0"/>
                <a:cs typeface="ヒラギノ角ゴ Pro W3" charset="0"/>
              </a:rPr>
              <a:t>administrasjon og </a:t>
            </a:r>
            <a:r>
              <a:rPr lang="nb-NO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infrastruktur</a:t>
            </a:r>
          </a:p>
          <a:p>
            <a:pPr marL="285750" indent="-285750">
              <a:buFontTx/>
              <a:buChar char="-"/>
            </a:pPr>
            <a:endParaRPr lang="nb-NO" sz="2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enda mer om studieplasser…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nb-NO" dirty="0">
                <a:ea typeface="ヒラギノ角ゴ Pro W3" charset="0"/>
                <a:cs typeface="ヒラギノ角ゴ Pro W3" charset="0"/>
              </a:rPr>
              <a:t>HF får </a:t>
            </a:r>
            <a:r>
              <a:rPr lang="nb-NO" dirty="0" smtClean="0">
                <a:ea typeface="ヒラギノ角ゴ Pro W3" charset="0"/>
                <a:cs typeface="ヒラギノ角ゴ Pro W3" charset="0"/>
              </a:rPr>
              <a:t>den laveste sats for </a:t>
            </a:r>
            <a:r>
              <a:rPr lang="nb-NO" dirty="0">
                <a:ea typeface="ヒラギノ角ゴ Pro W3" charset="0"/>
                <a:cs typeface="ヒラギノ角ゴ Pro W3" charset="0"/>
              </a:rPr>
              <a:t>sine studieplasser uavhengig av fag</a:t>
            </a:r>
          </a:p>
          <a:p>
            <a:pPr>
              <a:lnSpc>
                <a:spcPct val="120000"/>
              </a:lnSpc>
            </a:pPr>
            <a:r>
              <a:rPr lang="nb-NO" dirty="0">
                <a:ea typeface="ヒラギノ角ゴ Pro W3" charset="0"/>
                <a:cs typeface="ヒラギノ角ゴ Pro W3" charset="0"/>
              </a:rPr>
              <a:t>HF har vedtatt en internvekting av studieplasser for å sikre nødvendige ressurser til fag som har særlig </a:t>
            </a:r>
            <a:r>
              <a:rPr lang="nb-NO" dirty="0" smtClean="0">
                <a:ea typeface="ヒラギノ角ゴ Pro W3" charset="0"/>
                <a:cs typeface="ヒラギノ角ゴ Pro W3" charset="0"/>
              </a:rPr>
              <a:t>undervisningsbehov</a:t>
            </a:r>
            <a:endParaRPr lang="nb-NO" dirty="0">
              <a:ea typeface="ヒラギノ角ゴ Pro W3" charset="0"/>
              <a:cs typeface="ヒラギノ角ゴ Pro W3" charset="0"/>
            </a:endParaRPr>
          </a:p>
          <a:p>
            <a:pPr>
              <a:lnSpc>
                <a:spcPct val="120000"/>
              </a:lnSpc>
            </a:pPr>
            <a:r>
              <a:rPr lang="nb-NO" dirty="0" smtClean="0">
                <a:ea typeface="ヒラギノ角ゴ Pro W3" charset="0"/>
                <a:cs typeface="ヒラギノ角ゴ Pro W3" charset="0"/>
              </a:rPr>
              <a:t>HF  vekter </a:t>
            </a:r>
            <a:r>
              <a:rPr lang="nb-NO" dirty="0">
                <a:ea typeface="ヒラギノ角ゴ Pro W3" charset="0"/>
                <a:cs typeface="ヒラギノ角ゴ Pro W3" charset="0"/>
              </a:rPr>
              <a:t>fag, ikke enkeltemner </a:t>
            </a:r>
          </a:p>
          <a:p>
            <a:pPr>
              <a:lnSpc>
                <a:spcPct val="120000"/>
              </a:lnSpc>
            </a:pPr>
            <a:r>
              <a:rPr lang="nb-NO" dirty="0">
                <a:ea typeface="ヒラギノ角ゴ Pro W3" charset="0"/>
                <a:cs typeface="ヒラギノ角ゴ Pro W3" charset="0"/>
              </a:rPr>
              <a:t>Det er særlig på lavere grad det er behov for ulik vekting</a:t>
            </a:r>
          </a:p>
          <a:p>
            <a:pPr>
              <a:lnSpc>
                <a:spcPct val="120000"/>
              </a:lnSpc>
            </a:pPr>
            <a:r>
              <a:rPr lang="nb-NO" dirty="0">
                <a:ea typeface="ヒラギノ角ゴ Pro W3" charset="0"/>
                <a:cs typeface="ヒラギノ角ゴ Pro W3" charset="0"/>
              </a:rPr>
              <a:t>Ulikt utstyrsbehov håndteres gjennom en sentral pott</a:t>
            </a:r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675849"/>
            <a:ext cx="3771900" cy="2725501"/>
          </a:xfrm>
        </p:spPr>
      </p:pic>
    </p:spTree>
    <p:extLst>
      <p:ext uri="{BB962C8B-B14F-4D97-AF65-F5344CB8AC3E}">
        <p14:creationId xmlns:p14="http://schemas.microsoft.com/office/powerpoint/2010/main" val="24816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 charset="0"/>
                <a:ea typeface="ヒラギノ角ゴ Pro W3" charset="0"/>
                <a:cs typeface="ヒラギノ角ゴ Pro W3" charset="0"/>
              </a:rPr>
              <a:t>Vekting av studieplasser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nb-NO" sz="2000" b="1" dirty="0">
                <a:latin typeface="Arial" charset="0"/>
                <a:ea typeface="ヒラギノ角ゴ Pro W3" charset="0"/>
                <a:cs typeface="ヒラギノ角ゴ Pro W3" charset="0"/>
              </a:rPr>
              <a:t>Lavere grad</a:t>
            </a:r>
            <a:endParaRPr lang="nb-NO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Musikkvitenskap vektes med faktor 2,5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Språk med begynnerundervisning III (arabisk, japansk, kinesisk og hebraisk) vektes med faktor 2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Språk med begynnerundervisning II (slaviske og klassiske samt persisk, tyrkisk, hindi, urdu, sanskrit og irsk) vektes med faktor 1,6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Konservering vektes med faktor 1,5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Språk med begynnerundervisning I (germanske og romanske) vektes med faktor 1,3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 err="1">
                <a:latin typeface="Arial" charset="0"/>
                <a:ea typeface="ヒラギノ角ゴ Pro W3" charset="0"/>
                <a:cs typeface="ヒラギノ角ゴ Pro W3" charset="0"/>
              </a:rPr>
              <a:t>Examen</a:t>
            </a: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nb-NO" sz="1600" b="1" dirty="0" err="1">
                <a:latin typeface="Arial" charset="0"/>
                <a:ea typeface="ヒラギノ角ゴ Pro W3" charset="0"/>
                <a:cs typeface="ヒラギノ角ゴ Pro W3" charset="0"/>
              </a:rPr>
              <a:t>philosophicum</a:t>
            </a: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 vektes med faktor 0,5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Øvrige fag vektes med faktor 1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nb-NO" sz="2000" b="1" dirty="0">
                <a:latin typeface="Arial" charset="0"/>
                <a:ea typeface="ヒラギノ角ゴ Pro W3" charset="0"/>
                <a:cs typeface="ヒラギノ角ゴ Pro W3" charset="0"/>
              </a:rPr>
              <a:t>Høyere grad</a:t>
            </a:r>
            <a:endParaRPr lang="nb-NO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Konservering vektes med faktor 3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80000"/>
              </a:lnSpc>
            </a:pPr>
            <a:r>
              <a:rPr lang="nb-NO" sz="1600" b="1" dirty="0">
                <a:latin typeface="Arial" charset="0"/>
                <a:ea typeface="ヒラギノ角ゴ Pro W3" charset="0"/>
                <a:cs typeface="ヒラギノ角ゴ Pro W3" charset="0"/>
              </a:rPr>
              <a:t>Alle andre vektes med faktor 2</a:t>
            </a:r>
            <a:endParaRPr lang="nb-NO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/>
            <a:r>
              <a:rPr lang="nb-NO" sz="1800" dirty="0">
                <a:latin typeface="Arial" charset="0"/>
                <a:ea typeface="ヒラギノ角ゴ Pro W3" charset="0"/>
                <a:cs typeface="ヒラギノ角ゴ Pro W3" charset="0"/>
              </a:rPr>
              <a:t>Et dilemma at </a:t>
            </a:r>
            <a:r>
              <a:rPr lang="nb-NO" sz="1800" dirty="0" smtClean="0">
                <a:latin typeface="Arial" charset="0"/>
                <a:ea typeface="ヒラギノ角ゴ Pro W3" charset="0"/>
                <a:cs typeface="ヒラギノ角ゴ Pro W3" charset="0"/>
              </a:rPr>
              <a:t>de fleste </a:t>
            </a:r>
            <a:r>
              <a:rPr lang="nb-NO" sz="1800" dirty="0">
                <a:latin typeface="Arial" charset="0"/>
                <a:ea typeface="ヒラギノ角ゴ Pro W3" charset="0"/>
                <a:cs typeface="ヒラギノ角ゴ Pro W3" charset="0"/>
              </a:rPr>
              <a:t>fag må klare seg med mindre enn minimumssatsen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og enda mer om studieplasser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Studieplasser er vektet</a:t>
            </a:r>
          </a:p>
          <a:p>
            <a:r>
              <a:rPr lang="nb-NO" dirty="0" smtClean="0"/>
              <a:t>Studiepoeng er ikke vektet</a:t>
            </a:r>
          </a:p>
          <a:p>
            <a:r>
              <a:rPr lang="nb-NO" dirty="0" smtClean="0"/>
              <a:t>Fordelingen premierer fag der mange studenter tar eksamen</a:t>
            </a:r>
          </a:p>
          <a:p>
            <a:r>
              <a:rPr lang="nb-NO" dirty="0" smtClean="0"/>
              <a:t>Fordelingen er viktig for instituttene, men påvirker ikke HFs ramme</a:t>
            </a:r>
            <a:endParaRPr lang="nb-NO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548193"/>
            <a:ext cx="3771900" cy="2980813"/>
          </a:xfrm>
        </p:spPr>
      </p:pic>
    </p:spTree>
    <p:extLst>
      <p:ext uri="{BB962C8B-B14F-4D97-AF65-F5344CB8AC3E}">
        <p14:creationId xmlns:p14="http://schemas.microsoft.com/office/powerpoint/2010/main" val="174853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charset="0"/>
                <a:ea typeface="ヒラギノ角ゴ Pro W3" charset="0"/>
                <a:cs typeface="ヒラギノ角ゴ Pro W3" charset="0"/>
              </a:rPr>
              <a:t>Resultatdelen (</a:t>
            </a:r>
            <a:r>
              <a:rPr lang="nb-NO" dirty="0" err="1">
                <a:latin typeface="Arial" charset="0"/>
                <a:ea typeface="ヒラギノ角ゴ Pro W3" charset="0"/>
                <a:cs typeface="ヒラギノ角ゴ Pro W3" charset="0"/>
              </a:rPr>
              <a:t>ca</a:t>
            </a:r>
            <a:r>
              <a:rPr lang="nb-NO" dirty="0">
                <a:latin typeface="Arial" charset="0"/>
                <a:ea typeface="ヒラギノ角ゴ Pro W3" charset="0"/>
                <a:cs typeface="ヒラギノ角ゴ Pro W3" charset="0"/>
              </a:rPr>
              <a:t> 22% av rammen)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114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b-NO" sz="2600" dirty="0" smtClean="0">
                <a:latin typeface="Arial" charset="0"/>
                <a:ea typeface="ヒラギノ角ゴ Pro W3" charset="0"/>
                <a:cs typeface="ヒラギノ角ゴ Pro W3" charset="0"/>
              </a:rPr>
              <a:t>Resultatene fordeles etter et treårig glidende snitt.</a:t>
            </a:r>
            <a:endParaRPr lang="nb-NO" sz="2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nb-NO" sz="2600" dirty="0">
                <a:latin typeface="Arial" charset="0"/>
                <a:ea typeface="ヒラギノ角ゴ Pro W3" charset="0"/>
                <a:cs typeface="ヒラギノ角ゴ Pro W3" charset="0"/>
              </a:rPr>
              <a:t>Utdanning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b="1" dirty="0" smtClean="0">
                <a:latin typeface="Arial" charset="0"/>
                <a:ea typeface="ヒラギノ角ゴ Pro W3" charset="0"/>
                <a:cs typeface="ヒラギノ角ゴ Pro W3" charset="0"/>
              </a:rPr>
              <a:t>Studiepoeng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b="1" dirty="0" smtClean="0">
                <a:latin typeface="Arial" charset="0"/>
                <a:ea typeface="ヒラギノ角ゴ Pro W3" charset="0"/>
                <a:cs typeface="ヒラギノ角ゴ Pro W3" charset="0"/>
              </a:rPr>
              <a:t>Kandidater</a:t>
            </a:r>
            <a:endParaRPr lang="nb-NO" sz="22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sz="2200" dirty="0">
                <a:latin typeface="Arial" charset="0"/>
                <a:ea typeface="ヒラギノ角ゴ Pro W3" charset="0"/>
                <a:cs typeface="ヒラギノ角ゴ Pro W3" charset="0"/>
              </a:rPr>
              <a:t>Utvekslingsstudenter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nb-NO" sz="2600" dirty="0">
                <a:latin typeface="Arial" charset="0"/>
                <a:ea typeface="ヒラギノ角ゴ Pro W3" charset="0"/>
                <a:cs typeface="ヒラギノ角ゴ Pro W3" charset="0"/>
              </a:rPr>
              <a:t>Forskning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dirty="0">
                <a:latin typeface="Arial" charset="0"/>
                <a:ea typeface="ヒラギノ角ゴ Pro W3" charset="0"/>
                <a:cs typeface="ヒラギノ角ゴ Pro W3" charset="0"/>
              </a:rPr>
              <a:t>Doktorgrader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dirty="0">
                <a:latin typeface="Arial" charset="0"/>
                <a:ea typeface="ヒラギノ角ゴ Pro W3" charset="0"/>
                <a:cs typeface="ヒラギノ角ゴ Pro W3" charset="0"/>
              </a:rPr>
              <a:t>Publikasjonspoeng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dirty="0">
                <a:latin typeface="Arial" charset="0"/>
                <a:ea typeface="ヒラギノ角ゴ Pro W3" charset="0"/>
                <a:cs typeface="ヒラギノ角ゴ Pro W3" charset="0"/>
              </a:rPr>
              <a:t>NFR-midler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b="1" dirty="0">
                <a:latin typeface="Arial" charset="0"/>
                <a:ea typeface="ヒラギノ角ゴ Pro W3" charset="0"/>
                <a:cs typeface="ヒラギノ角ゴ Pro W3" charset="0"/>
              </a:rPr>
              <a:t>EU-midler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200" dirty="0">
                <a:latin typeface="Arial" charset="0"/>
                <a:ea typeface="ヒラギノ角ゴ Pro W3" charset="0"/>
                <a:cs typeface="ヒラギノ角ゴ Pro W3" charset="0"/>
              </a:rPr>
              <a:t>BOA</a:t>
            </a:r>
            <a:r>
              <a:rPr lang="nb-NO" sz="2600" dirty="0">
                <a:latin typeface="Arial" charset="0"/>
                <a:ea typeface="ヒラギノ角ゴ Pro W3" charset="0"/>
                <a:cs typeface="ヒラギノ角ゴ Pro W3" charset="0"/>
              </a:rPr>
              <a:t>-midler</a:t>
            </a:r>
            <a:endParaRPr lang="nb-NO" sz="22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Øremerkinger til HFs faglige prioriteringer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Tredje runde med faglige prioriteringer startet i </a:t>
            </a:r>
            <a:r>
              <a:rPr lang="nb-NO" dirty="0" smtClean="0"/>
              <a:t>2019</a:t>
            </a:r>
          </a:p>
          <a:p>
            <a:r>
              <a:rPr lang="nb-NO" dirty="0" smtClean="0"/>
              <a:t>Fem forsknings- og utdanningssatsinger</a:t>
            </a:r>
          </a:p>
          <a:p>
            <a:pPr lvl="1"/>
            <a:r>
              <a:rPr lang="nn-NO" dirty="0"/>
              <a:t>Litteratur, </a:t>
            </a:r>
            <a:r>
              <a:rPr lang="nn-NO" dirty="0" err="1"/>
              <a:t>kognisjon</a:t>
            </a:r>
            <a:r>
              <a:rPr lang="nn-NO" dirty="0"/>
              <a:t> og emosjon </a:t>
            </a:r>
          </a:p>
          <a:p>
            <a:pPr lvl="1"/>
            <a:r>
              <a:rPr lang="nn-NO" dirty="0"/>
              <a:t>Oslo </a:t>
            </a:r>
            <a:r>
              <a:rPr lang="nn-NO" dirty="0" err="1"/>
              <a:t>Miljøhumaniora</a:t>
            </a:r>
            <a:r>
              <a:rPr lang="nn-NO" dirty="0"/>
              <a:t> </a:t>
            </a:r>
          </a:p>
          <a:p>
            <a:pPr lvl="1"/>
            <a:r>
              <a:rPr lang="nn-NO" dirty="0" err="1"/>
              <a:t>Skjermkulturer</a:t>
            </a:r>
            <a:endParaRPr lang="nn-NO" dirty="0"/>
          </a:p>
          <a:p>
            <a:pPr lvl="1"/>
            <a:r>
              <a:rPr lang="nn-NO" dirty="0"/>
              <a:t>Kulturarv ved UiO </a:t>
            </a:r>
          </a:p>
          <a:p>
            <a:pPr lvl="1"/>
            <a:r>
              <a:rPr lang="nn-NO" dirty="0"/>
              <a:t>Senter for </a:t>
            </a:r>
            <a:r>
              <a:rPr lang="nn-NO" dirty="0" err="1"/>
              <a:t>vitenskapsfilosofi</a:t>
            </a:r>
            <a:r>
              <a:rPr lang="nn-NO" dirty="0"/>
              <a:t> </a:t>
            </a:r>
            <a:endParaRPr lang="nb-NO" dirty="0"/>
          </a:p>
          <a:p>
            <a:r>
              <a:rPr lang="nb-NO" dirty="0"/>
              <a:t>I perioden frem til 2023 øremerkes det ca. 20 millioner året til faglige prioriterte områder ved instituttene.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03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charset="0"/>
                <a:ea typeface="ヒラギノ角ゴ Pro W3" charset="0"/>
                <a:cs typeface="ヒラギノ角ゴ Pro W3" charset="0"/>
              </a:rPr>
              <a:t>Stabilitet – men ikke uforanderlig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1">
              <a:lnSpc>
                <a:spcPct val="130000"/>
              </a:lnSpc>
              <a:spcBef>
                <a:spcPts val="576"/>
              </a:spcBef>
            </a:pP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resultatdelen er  beregnet på grunnlag av tre år for å gi en mer stabil budsjettsituasjon</a:t>
            </a:r>
          </a:p>
          <a:p>
            <a:pPr lvl="1">
              <a:lnSpc>
                <a:spcPct val="130000"/>
              </a:lnSpc>
              <a:spcBef>
                <a:spcPts val="576"/>
              </a:spcBef>
            </a:pP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fordeling studieplasser etter glidende 4-årig </a:t>
            </a:r>
            <a:r>
              <a:rPr lang="nb-NO" b="1" dirty="0" smtClean="0">
                <a:latin typeface="Arial" charset="0"/>
                <a:ea typeface="ヒラギノ角ゴ Pro W3" charset="0"/>
                <a:cs typeface="ヒラギノ角ゴ Pro W3" charset="0"/>
              </a:rPr>
              <a:t>snitt</a:t>
            </a:r>
          </a:p>
          <a:p>
            <a:pPr lvl="1">
              <a:lnSpc>
                <a:spcPct val="130000"/>
              </a:lnSpc>
              <a:spcBef>
                <a:spcPts val="576"/>
              </a:spcBef>
            </a:pP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k</a:t>
            </a:r>
            <a:r>
              <a:rPr lang="nb-NO" b="1" dirty="0" smtClean="0">
                <a:latin typeface="Arial" charset="0"/>
                <a:ea typeface="ヒラギノ角ゴ Pro W3" charset="0"/>
                <a:cs typeface="ヒラギノ角ゴ Pro W3" charset="0"/>
              </a:rPr>
              <a:t>andidatelementet gjør det viktigere at studentene tar hele grader </a:t>
            </a:r>
            <a:endParaRPr lang="nb-NO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130000"/>
              </a:lnSpc>
              <a:spcBef>
                <a:spcPts val="576"/>
              </a:spcBef>
            </a:pP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nb-NO" b="1" dirty="0" smtClean="0">
                <a:latin typeface="Arial" charset="0"/>
                <a:ea typeface="ヒラギノ角ゴ Pro W3" charset="0"/>
                <a:cs typeface="ヒラギノ角ゴ Pro W3" charset="0"/>
              </a:rPr>
              <a:t>ksternfinansiering stadig viktigere</a:t>
            </a:r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130000"/>
              </a:lnSpc>
              <a:spcBef>
                <a:spcPts val="576"/>
              </a:spcBef>
            </a:pPr>
            <a:r>
              <a:rPr lang="nb-NO" b="1" dirty="0">
                <a:latin typeface="Arial" charset="0"/>
                <a:ea typeface="ヒラギノ角ゴ Pro W3" charset="0"/>
                <a:cs typeface="ヒラギノ角ゴ Pro W3" charset="0"/>
              </a:rPr>
              <a:t>men det er mulig å for et institutt å endre sin økonomiske situasjon</a:t>
            </a:r>
          </a:p>
          <a:p>
            <a:pPr lvl="1">
              <a:lnSpc>
                <a:spcPct val="90000"/>
              </a:lnSpc>
            </a:pPr>
            <a:endParaRPr lang="nb-NO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nb-NO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nb-NO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160995"/>
            <a:ext cx="3771900" cy="375521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charset="0"/>
                <a:ea typeface="ヒラギノ角ゴ Pro W3" charset="0"/>
                <a:cs typeface="ヒラギノ角ゴ Pro W3" charset="0"/>
              </a:rPr>
              <a:t>Langtidsprognosen/budsjettet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Langtidsbudsjettet er en 5-årig rullerende prognose som skal synliggjøre: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Handlingsrom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Risiko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Prioriteringer</a:t>
            </a: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Forpliktelser</a:t>
            </a:r>
          </a:p>
        </p:txBody>
      </p:sp>
    </p:spTree>
    <p:extLst>
      <p:ext uri="{BB962C8B-B14F-4D97-AF65-F5344CB8AC3E}">
        <p14:creationId xmlns:p14="http://schemas.microsoft.com/office/powerpoint/2010/main" val="6083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Risiko og muligheter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16" y="1981200"/>
            <a:ext cx="2776067" cy="4114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Inntjening: </a:t>
            </a:r>
          </a:p>
          <a:p>
            <a:pPr lvl="1"/>
            <a:r>
              <a:rPr lang="nb-NO" dirty="0"/>
              <a:t>Studier</a:t>
            </a:r>
          </a:p>
          <a:p>
            <a:pPr lvl="1"/>
            <a:r>
              <a:rPr lang="nb-NO" dirty="0" smtClean="0"/>
              <a:t>(Publisering)</a:t>
            </a:r>
            <a:r>
              <a:rPr lang="nb-NO" i="1" dirty="0"/>
              <a:t>	</a:t>
            </a:r>
          </a:p>
          <a:p>
            <a:pPr lvl="1"/>
            <a:r>
              <a:rPr lang="nb-NO" dirty="0" smtClean="0"/>
              <a:t>(Doktorgrader)</a:t>
            </a:r>
            <a:endParaRPr lang="nb-NO" dirty="0"/>
          </a:p>
          <a:p>
            <a:pPr lvl="1"/>
            <a:r>
              <a:rPr lang="nb-NO" dirty="0"/>
              <a:t>Ekstern finansiering </a:t>
            </a:r>
          </a:p>
          <a:p>
            <a:r>
              <a:rPr lang="nb-NO" dirty="0"/>
              <a:t>Store prosjekter/Senter for fremragende forskning</a:t>
            </a:r>
          </a:p>
          <a:p>
            <a:r>
              <a:rPr lang="nb-NO" dirty="0"/>
              <a:t>Fastlønnsandelen, avganger og tilsettinger</a:t>
            </a:r>
          </a:p>
          <a:p>
            <a:r>
              <a:rPr lang="nb-NO" dirty="0"/>
              <a:t>Et stort overskudd kan raskt snu til et stort underskudd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53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charset="0"/>
                <a:ea typeface="ヒラギノ角ゴ Pro W3" charset="0"/>
                <a:cs typeface="ヒラギノ角ゴ Pro W3" charset="0"/>
              </a:rPr>
              <a:t>Langtidsprognosen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Langtidsprognosen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er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et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arbeidsverktøy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Det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arbeides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fortløpende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med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innholdet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Leveres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hvert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tertial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Det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kan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være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store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endringer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fra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tertial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til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tertial</a:t>
            </a:r>
            <a:endParaRPr lang="en-US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I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perioder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der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rammen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øker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kommer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gjerne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utgiftene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senere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enn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forventet</a:t>
            </a:r>
            <a:endParaRPr lang="en-US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Langtidsprognosen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blir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mer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treffsikker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når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rammen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krymper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Det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skal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ikke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vedtas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Instituttstyret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vedtar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de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årlige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budsjettene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 charset="0"/>
                <a:ea typeface="ヒラギノ角ゴ Pro W3" charset="0"/>
                <a:cs typeface="ヒラギノ角ゴ Pro W3" charset="0"/>
              </a:rPr>
              <a:t>Langtidsbudsjettet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899D3732-377A-254B-8390-E3DD49102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96752"/>
            <a:ext cx="91440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slide5">
            <a:extLst>
              <a:ext uri="{FF2B5EF4-FFF2-40B4-BE49-F238E27FC236}">
                <a16:creationId xmlns:a16="http://schemas.microsoft.com/office/drawing/2014/main" xmlns="" id="{338D1DC5-2C50-4D44-8FCB-90B486A2B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0877"/>
            <a:ext cx="8136904" cy="58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latin typeface="Arial" charset="0"/>
                <a:ea typeface="ヒラギノ角ゴ Pro W3" charset="0"/>
                <a:cs typeface="ヒラギノ角ゴ Pro W3" charset="0"/>
              </a:rPr>
              <a:t>Resultatutvikling og prognose pr mars 2019</a:t>
            </a:r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037068"/>
              </p:ext>
            </p:extLst>
          </p:nvPr>
        </p:nvGraphicFramePr>
        <p:xfrm>
          <a:off x="467544" y="1124744"/>
          <a:ext cx="8219256" cy="545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784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Summa </a:t>
            </a:r>
            <a:r>
              <a:rPr lang="nb-NO" dirty="0" err="1"/>
              <a:t>summarum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Studier </a:t>
            </a:r>
            <a:r>
              <a:rPr lang="en-US" dirty="0" err="1"/>
              <a:t>er</a:t>
            </a:r>
            <a:r>
              <a:rPr lang="en-US" dirty="0"/>
              <a:t> den </a:t>
            </a:r>
            <a:r>
              <a:rPr lang="en-US" dirty="0" err="1"/>
              <a:t>tyngste</a:t>
            </a:r>
            <a:r>
              <a:rPr lang="en-US" dirty="0"/>
              <a:t> </a:t>
            </a:r>
            <a:r>
              <a:rPr lang="en-US" dirty="0" err="1"/>
              <a:t>økonomiske</a:t>
            </a:r>
            <a:r>
              <a:rPr lang="en-US" dirty="0"/>
              <a:t> </a:t>
            </a:r>
            <a:r>
              <a:rPr lang="en-US" dirty="0" err="1"/>
              <a:t>komponenten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både</a:t>
            </a:r>
            <a:r>
              <a:rPr lang="en-US" dirty="0"/>
              <a:t> </a:t>
            </a:r>
            <a:r>
              <a:rPr lang="en-US" dirty="0" err="1"/>
              <a:t>inntekts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kostnadssiden</a:t>
            </a:r>
            <a:r>
              <a:rPr lang="en-US" dirty="0"/>
              <a:t>.</a:t>
            </a:r>
          </a:p>
          <a:p>
            <a:r>
              <a:rPr lang="en-US" dirty="0" err="1"/>
              <a:t>Eksternvirksomhet</a:t>
            </a:r>
            <a:r>
              <a:rPr lang="en-US" dirty="0"/>
              <a:t> </a:t>
            </a:r>
            <a:r>
              <a:rPr lang="en-US" dirty="0" err="1"/>
              <a:t>gir</a:t>
            </a:r>
            <a:r>
              <a:rPr lang="en-US"/>
              <a:t> store muligheter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http://www.hf.uio.no/om/organisasjon/styret/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15" y="1981200"/>
            <a:ext cx="2782670" cy="4114800"/>
          </a:xfrm>
        </p:spPr>
      </p:pic>
    </p:spTree>
    <p:extLst>
      <p:ext uri="{BB962C8B-B14F-4D97-AF65-F5344CB8AC3E}">
        <p14:creationId xmlns:p14="http://schemas.microsoft.com/office/powerpoint/2010/main" val="16928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Mørke skyer i horisonten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981200"/>
            <a:ext cx="3790900" cy="4328120"/>
          </a:xfrm>
        </p:spPr>
        <p:txBody>
          <a:bodyPr/>
          <a:lstStyle/>
          <a:p>
            <a:r>
              <a:rPr lang="nb-NO" dirty="0"/>
              <a:t>Finansiering </a:t>
            </a:r>
            <a:r>
              <a:rPr lang="nb-NO" dirty="0" smtClean="0"/>
              <a:t>dreier mer </a:t>
            </a:r>
            <a:r>
              <a:rPr lang="nb-NO" dirty="0"/>
              <a:t>mot realfag og medisin </a:t>
            </a:r>
          </a:p>
          <a:p>
            <a:r>
              <a:rPr lang="nb-NO" dirty="0"/>
              <a:t>Store byggeprosjekter skal finansieres</a:t>
            </a:r>
          </a:p>
          <a:p>
            <a:r>
              <a:rPr lang="nb-NO" dirty="0"/>
              <a:t>Stadige kutt i rammen fra myndighetene og UiO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26" y="2667000"/>
            <a:ext cx="2670048" cy="2743200"/>
          </a:xfrm>
        </p:spPr>
      </p:pic>
    </p:spTree>
    <p:extLst>
      <p:ext uri="{BB962C8B-B14F-4D97-AF65-F5344CB8AC3E}">
        <p14:creationId xmlns:p14="http://schemas.microsoft.com/office/powerpoint/2010/main" val="36028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 hovedkomponenter i økonomien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Basisdelen:</a:t>
            </a:r>
          </a:p>
          <a:p>
            <a:pPr lvl="1"/>
            <a:r>
              <a:rPr lang="nb-NO" dirty="0"/>
              <a:t>Midler kommer fra Kunnskapsdepartementet via UiO (i utgangspunktet i all evighet) </a:t>
            </a:r>
          </a:p>
          <a:p>
            <a:pPr lvl="1"/>
            <a:endParaRPr lang="nb-NO" dirty="0"/>
          </a:p>
          <a:p>
            <a:r>
              <a:rPr lang="nb-NO" dirty="0"/>
              <a:t>Eksternt finansiert virksomhet:</a:t>
            </a:r>
          </a:p>
          <a:p>
            <a:pPr lvl="1"/>
            <a:r>
              <a:rPr lang="nb-NO" dirty="0"/>
              <a:t>Midler kommer fra NFR, EU, stiftelser, andre departementer, direktorater, næringslivet </a:t>
            </a:r>
            <a:br>
              <a:rPr lang="nb-NO" dirty="0"/>
            </a:br>
            <a:r>
              <a:rPr lang="nb-NO" dirty="0"/>
              <a:t>(midlene er tidsbegrenset)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17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ligger i basisdelen?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dirty="0"/>
              <a:t>Resultatfinansierte elementer</a:t>
            </a:r>
          </a:p>
          <a:p>
            <a:pPr lvl="2"/>
            <a:r>
              <a:rPr lang="nb-NO" dirty="0"/>
              <a:t>Studiepoeng </a:t>
            </a:r>
          </a:p>
          <a:p>
            <a:pPr lvl="2"/>
            <a:r>
              <a:rPr lang="nb-NO" dirty="0"/>
              <a:t>Publikasjonspoeng </a:t>
            </a:r>
          </a:p>
          <a:p>
            <a:pPr lvl="2"/>
            <a:r>
              <a:rPr lang="nb-NO" dirty="0"/>
              <a:t>Avlagte grader (kandidater)</a:t>
            </a:r>
          </a:p>
          <a:p>
            <a:pPr lvl="2"/>
            <a:r>
              <a:rPr lang="nb-NO" dirty="0"/>
              <a:t>Avlagte doktorgrader </a:t>
            </a:r>
          </a:p>
          <a:p>
            <a:pPr lvl="2"/>
            <a:r>
              <a:rPr lang="nb-NO" dirty="0"/>
              <a:t>NFR og EU-midler</a:t>
            </a:r>
          </a:p>
          <a:p>
            <a:pPr lvl="2"/>
            <a:r>
              <a:rPr lang="nb-NO" dirty="0"/>
              <a:t>BOA-midler</a:t>
            </a:r>
          </a:p>
          <a:p>
            <a:pPr lvl="1"/>
            <a:r>
              <a:rPr lang="nb-NO" dirty="0"/>
              <a:t>Øremerkete midler</a:t>
            </a:r>
          </a:p>
          <a:p>
            <a:pPr lvl="2"/>
            <a:r>
              <a:rPr lang="nb-NO" dirty="0"/>
              <a:t>Rekrutteringsstillinger</a:t>
            </a:r>
          </a:p>
          <a:p>
            <a:pPr lvl="2"/>
            <a:r>
              <a:rPr lang="nb-NO" dirty="0"/>
              <a:t>Satsinger</a:t>
            </a:r>
          </a:p>
          <a:p>
            <a:pPr lvl="1"/>
            <a:r>
              <a:rPr lang="nb-NO" dirty="0"/>
              <a:t>Studieplasser</a:t>
            </a:r>
          </a:p>
        </p:txBody>
      </p:sp>
    </p:spTree>
    <p:extLst>
      <p:ext uri="{BB962C8B-B14F-4D97-AF65-F5344CB8AC3E}">
        <p14:creationId xmlns:p14="http://schemas.microsoft.com/office/powerpoint/2010/main" val="157905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Eksternfinansieringens bidrag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dirty="0"/>
              <a:t>Overhead/dekningsbidrag: ”inntekt” ment å dekke indirekte kostnader som kontorhold etc. Gjerne et prosentuelt påslag av lønn</a:t>
            </a:r>
          </a:p>
          <a:p>
            <a:pPr lvl="1"/>
            <a:r>
              <a:rPr lang="nb-NO" dirty="0"/>
              <a:t>Frikjøp: kostnaden ved faste UiO-ansattes arbeidstid på prosjekt (ikke prosjektansatte)</a:t>
            </a:r>
          </a:p>
          <a:p>
            <a:pPr lvl="1"/>
            <a:r>
              <a:rPr lang="nb-NO" dirty="0"/>
              <a:t>Egenandel: UiOs bidrag til prosjektets totale kostnader (som regel lønn)</a:t>
            </a:r>
          </a:p>
          <a:p>
            <a:pPr lvl="1"/>
            <a:r>
              <a:rPr lang="nb-NO" dirty="0"/>
              <a:t>Nettobidrag: Summen av overhead, frikjøp og egenandel. Skal gi et positivt bidrag til basisøkonomien	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770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HFs økonomi 2018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094006"/>
              </p:ext>
            </p:extLst>
          </p:nvPr>
        </p:nvGraphicFramePr>
        <p:xfrm>
          <a:off x="-1188640" y="1844824"/>
          <a:ext cx="7787208" cy="454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8104" y="2996952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Totalt</a:t>
            </a:r>
            <a:r>
              <a:rPr lang="en-US" sz="2800" dirty="0"/>
              <a:t> </a:t>
            </a:r>
            <a:r>
              <a:rPr lang="en-US" sz="2800" dirty="0" err="1"/>
              <a:t>disponibelt</a:t>
            </a:r>
            <a:r>
              <a:rPr lang="en-US" sz="2800" dirty="0"/>
              <a:t>:  857,7 </a:t>
            </a:r>
            <a:r>
              <a:rPr lang="en-US" sz="2800" dirty="0" err="1"/>
              <a:t>millioner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Basis: 706,3 mill</a:t>
            </a:r>
          </a:p>
          <a:p>
            <a:r>
              <a:rPr lang="en-US" sz="2800" dirty="0" err="1"/>
              <a:t>Eksternt</a:t>
            </a:r>
            <a:r>
              <a:rPr lang="en-US" sz="2800" dirty="0"/>
              <a:t>: 151,4 mill</a:t>
            </a:r>
          </a:p>
        </p:txBody>
      </p:sp>
    </p:spTree>
    <p:extLst>
      <p:ext uri="{BB962C8B-B14F-4D97-AF65-F5344CB8AC3E}">
        <p14:creationId xmlns:p14="http://schemas.microsoft.com/office/powerpoint/2010/main" val="149834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Basisøkonomien 2018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476661"/>
              </p:ext>
            </p:extLst>
          </p:nvPr>
        </p:nvGraphicFramePr>
        <p:xfrm>
          <a:off x="2699792" y="1700808"/>
          <a:ext cx="7787208" cy="454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2204864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Totalt</a:t>
            </a:r>
            <a:r>
              <a:rPr lang="en-US" sz="2800" dirty="0"/>
              <a:t> </a:t>
            </a:r>
            <a:r>
              <a:rPr lang="en-US" sz="2800" dirty="0" err="1"/>
              <a:t>disponibelt</a:t>
            </a:r>
            <a:r>
              <a:rPr lang="en-US" sz="2800" dirty="0"/>
              <a:t>:  706,3 </a:t>
            </a:r>
            <a:r>
              <a:rPr lang="en-US" sz="2800" dirty="0" err="1"/>
              <a:t>millioner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Personalkostnader</a:t>
            </a:r>
            <a:r>
              <a:rPr lang="en-US" sz="2800" dirty="0"/>
              <a:t>: 565,3 mill </a:t>
            </a:r>
          </a:p>
          <a:p>
            <a:endParaRPr lang="en-US" sz="2800" dirty="0"/>
          </a:p>
          <a:p>
            <a:r>
              <a:rPr lang="en-US" sz="2800" dirty="0" err="1"/>
              <a:t>Driftskostnader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133,7 mill</a:t>
            </a:r>
          </a:p>
        </p:txBody>
      </p:sp>
    </p:spTree>
    <p:extLst>
      <p:ext uri="{BB962C8B-B14F-4D97-AF65-F5344CB8AC3E}">
        <p14:creationId xmlns:p14="http://schemas.microsoft.com/office/powerpoint/2010/main" val="36469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Budsjettprosessen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Vedtak i UiOs styre i juni</a:t>
            </a:r>
          </a:p>
          <a:p>
            <a:r>
              <a:rPr lang="nb-NO" dirty="0"/>
              <a:t>Drøfting fakultetsstyret i september</a:t>
            </a:r>
          </a:p>
          <a:p>
            <a:r>
              <a:rPr lang="nb-NO" dirty="0"/>
              <a:t>Drøfting i instituttstyret i september/oktober</a:t>
            </a:r>
          </a:p>
          <a:p>
            <a:r>
              <a:rPr lang="nb-NO" dirty="0"/>
              <a:t>Vedtak i fakultetsstyret i oktober</a:t>
            </a:r>
          </a:p>
          <a:p>
            <a:r>
              <a:rPr lang="nb-NO" dirty="0"/>
              <a:t>Vedtak i instituttstyret i november/desember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2609850"/>
            <a:ext cx="2657475" cy="2857500"/>
          </a:xfrm>
        </p:spPr>
      </p:pic>
    </p:spTree>
    <p:extLst>
      <p:ext uri="{BB962C8B-B14F-4D97-AF65-F5344CB8AC3E}">
        <p14:creationId xmlns:p14="http://schemas.microsoft.com/office/powerpoint/2010/main" val="8576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ヒラギノ角ゴ Pro W3"/>
      <a:cs typeface="ヒラギノ角ゴ Pro W3"/>
    </a:majorFont>
    <a:minorFont>
      <a:latin typeface="Arial"/>
      <a:ea typeface="ヒラギノ角ゴ Pro W3"/>
      <a:cs typeface="ヒラギノ角ゴ Pro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39271</TotalTime>
  <Words>755</Words>
  <Application>Microsoft Macintosh PowerPoint</Application>
  <PresentationFormat>Skjermfremvisning (4:3)</PresentationFormat>
  <Paragraphs>159</Paragraphs>
  <Slides>24</Slides>
  <Notes>3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ＭＳ Ｐゴシック</vt:lpstr>
      <vt:lpstr>ヒラギノ角ゴ Pro W3</vt:lpstr>
      <vt:lpstr>Blank Presentation</vt:lpstr>
      <vt:lpstr>  </vt:lpstr>
      <vt:lpstr>Risiko og muligheter </vt:lpstr>
      <vt:lpstr>Mørke skyer i horisonten</vt:lpstr>
      <vt:lpstr>To hovedkomponenter i økonomien</vt:lpstr>
      <vt:lpstr>Hva ligger i basisdelen?</vt:lpstr>
      <vt:lpstr>Eksternfinansieringens bidrag</vt:lpstr>
      <vt:lpstr>HFs økonomi 2018</vt:lpstr>
      <vt:lpstr>Basisøkonomien 2018</vt:lpstr>
      <vt:lpstr>Budsjettprosessen</vt:lpstr>
      <vt:lpstr>HFs budsjettmodell</vt:lpstr>
      <vt:lpstr>HF-modellens hovedkomponenter</vt:lpstr>
      <vt:lpstr>Studieplasser – departementets myntenhet</vt:lpstr>
      <vt:lpstr>enda mer om studieplasser…</vt:lpstr>
      <vt:lpstr>Vekting av studieplasser</vt:lpstr>
      <vt:lpstr>og enda mer om studieplasser</vt:lpstr>
      <vt:lpstr>Resultatdelen (ca 22% av rammen)</vt:lpstr>
      <vt:lpstr>Øremerkinger til HFs faglige prioriteringer</vt:lpstr>
      <vt:lpstr>Stabilitet – men ikke uforanderlig</vt:lpstr>
      <vt:lpstr>Langtidsprognosen/budsjettet</vt:lpstr>
      <vt:lpstr>Langtidsprognosen</vt:lpstr>
      <vt:lpstr>Langtidsbudsjettet</vt:lpstr>
      <vt:lpstr>PowerPoint-presentasjon</vt:lpstr>
      <vt:lpstr>Resultatutvikling og prognose pr mars 2019</vt:lpstr>
      <vt:lpstr>Summa summarum</vt:lpstr>
    </vt:vector>
  </TitlesOfParts>
  <Company>UiO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Styreopplæring HF</dc:title>
  <dc:creator>NCH</dc:creator>
  <cp:lastModifiedBy>Niels Christian hervig</cp:lastModifiedBy>
  <cp:revision>200</cp:revision>
  <cp:lastPrinted>2019-04-10T07:50:40Z</cp:lastPrinted>
  <dcterms:created xsi:type="dcterms:W3CDTF">2007-01-30T09:04:13Z</dcterms:created>
  <dcterms:modified xsi:type="dcterms:W3CDTF">2019-04-11T22:07:39Z</dcterms:modified>
</cp:coreProperties>
</file>