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55" r:id="rId2"/>
    <p:sldId id="621" r:id="rId3"/>
    <p:sldId id="620" r:id="rId4"/>
    <p:sldId id="614" r:id="rId5"/>
    <p:sldId id="622" r:id="rId6"/>
    <p:sldId id="627" r:id="rId7"/>
    <p:sldId id="628" r:id="rId8"/>
    <p:sldId id="624" r:id="rId9"/>
    <p:sldId id="632" r:id="rId10"/>
    <p:sldId id="629" r:id="rId11"/>
    <p:sldId id="633" r:id="rId12"/>
  </p:sldIdLst>
  <p:sldSz cx="9144000" cy="6858000" type="screen4x3"/>
  <p:notesSz cx="6797675" cy="9926638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39" userDrawn="1">
          <p15:clr>
            <a:srgbClr val="A4A3A4"/>
          </p15:clr>
        </p15:guide>
        <p15:guide id="2" pos="207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00"/>
    <a:srgbClr val="8198B6"/>
    <a:srgbClr val="050B13"/>
    <a:srgbClr val="FFFF00"/>
    <a:srgbClr val="507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1651" autoAdjust="0"/>
  </p:normalViewPr>
  <p:slideViewPr>
    <p:cSldViewPr>
      <p:cViewPr varScale="1">
        <p:scale>
          <a:sx n="56" d="100"/>
          <a:sy n="56" d="100"/>
        </p:scale>
        <p:origin x="1488" y="4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3339"/>
        <p:guide pos="2076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2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4A8470-D56F-42D1-B557-9CEA94888284}" type="datetimeFigureOut">
              <a:rPr lang="nb-NO"/>
              <a:pPr>
                <a:defRPr/>
              </a:pPr>
              <a:t>11.04.2019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2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83F96E-AE08-4590-840D-0BE30E29BD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8781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02" y="0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59519-4A0D-4F3D-9542-901ACE794697}" type="datetimeFigureOut">
              <a:rPr lang="nb-NO"/>
              <a:pPr>
                <a:defRPr/>
              </a:pPr>
              <a:t>11.04.2019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790"/>
            <a:ext cx="5438140" cy="4466670"/>
          </a:xfrm>
          <a:prstGeom prst="rect">
            <a:avLst/>
          </a:prstGeom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02" y="9428402"/>
            <a:ext cx="2946189" cy="496651"/>
          </a:xfrm>
          <a:prstGeom prst="rect">
            <a:avLst/>
          </a:prstGeom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462D4D-D561-45F2-8606-CC6A7FC43C2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829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757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Jo </a:t>
            </a:r>
            <a:r>
              <a:rPr lang="nb-NO" baseline="0" dirty="0" smtClean="0"/>
              <a:t>mer man sparere i dag, jo bedre vil prognosen for årene fremover bli. Det er derfor viktig å komme i gang tidlig med tiltak, for å få ned de akkumulerte merforbrukene.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1632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550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dirty="0" smtClean="0"/>
              <a:t>Hvordan håndtere merforbruk på HF samlet?</a:t>
            </a:r>
            <a:r>
              <a:rPr lang="nb-NO" sz="1800" baseline="0" dirty="0" smtClean="0"/>
              <a:t> </a:t>
            </a:r>
            <a:r>
              <a:rPr lang="nb-NO" sz="1600" dirty="0" smtClean="0"/>
              <a:t>HFs samlede resultat er summen av enhetenes mindre- og merforbruk.</a:t>
            </a:r>
            <a:r>
              <a:rPr lang="nb-NO" sz="1600" baseline="0" dirty="0" smtClean="0"/>
              <a:t> </a:t>
            </a:r>
            <a:r>
              <a:rPr lang="nb-NO" sz="1600" dirty="0" smtClean="0"/>
              <a:t>HF samlet vil for en periode ha årlige merforbruk. Dette vil måtte forklares overfor UiO og vi må vise til en plan for hvordan og når dette skal bygges ned.</a:t>
            </a:r>
            <a:endParaRPr lang="nb-NO" sz="180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0894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Påvirker uttak</a:t>
            </a:r>
            <a:r>
              <a:rPr lang="nb-NO" baseline="0" dirty="0" smtClean="0"/>
              <a:t> av studieplass finansieringen og resultatelementet påvirkes av at studiepoeng produksjon går ned. 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084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764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1210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800" dirty="0" smtClean="0"/>
              <a:t>Håndtering av ABE-kutt (ca. 5,3 MNOK) og generelt kutt fra UiO (ca. 8,4 MNOK) for 2020 kommer i tillegg.</a:t>
            </a:r>
            <a:r>
              <a:rPr lang="nb-NO" sz="1800" baseline="0" dirty="0" smtClean="0"/>
              <a:t> </a:t>
            </a:r>
            <a:r>
              <a:rPr lang="nb-NO" sz="1400" dirty="0" smtClean="0"/>
              <a:t>Hvilke grep kan vi gjøre for å redusere effekten av disse kuttene på instituttene?</a:t>
            </a:r>
            <a:r>
              <a:rPr lang="nb-NO" sz="1400" baseline="0" dirty="0" smtClean="0"/>
              <a:t> </a:t>
            </a:r>
            <a:r>
              <a:rPr lang="nb-NO" sz="1400" dirty="0" smtClean="0"/>
              <a:t>Viktig å dempe effekten av disse kuttene for instituttene for å sikre forutsigbarhet.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62D4D-D561-45F2-8606-CC6A7FC43C23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861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752600" y="2286000"/>
            <a:ext cx="69342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4290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575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268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19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16113"/>
            <a:ext cx="3810000" cy="41798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810000" cy="41798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09913" y="6388100"/>
            <a:ext cx="2895600" cy="2809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Program "Nye HM"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78750" y="6532563"/>
            <a:ext cx="1223963" cy="280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s. </a:t>
            </a:r>
            <a:fld id="{746D4DA5-87D3-489E-BBDC-452DD3CA28A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8764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896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5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50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827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651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7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30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83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0733971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think-cell Slide" r:id="rId17" imgW="270" imgH="270" progId="TCLayout.ActiveDocument.1">
                  <p:embed/>
                </p:oleObj>
              </mc:Choice>
              <mc:Fallback>
                <p:oleObj name="think-cell Slide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9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  <p:sldLayoutId id="214748492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187624" y="2708920"/>
            <a:ext cx="6934200" cy="2592288"/>
          </a:xfrm>
        </p:spPr>
        <p:txBody>
          <a:bodyPr/>
          <a:lstStyle/>
          <a:p>
            <a:endParaRPr lang="nb-NO" sz="2400" b="1" dirty="0" smtClean="0">
              <a:solidFill>
                <a:schemeClr val="tx2"/>
              </a:solidFill>
            </a:endParaRPr>
          </a:p>
          <a:p>
            <a:r>
              <a:rPr lang="nb-NO" sz="2400" b="1" dirty="0" smtClean="0">
                <a:solidFill>
                  <a:schemeClr val="tx2"/>
                </a:solidFill>
              </a:rPr>
              <a:t>Langtidsprognose og tiltak</a:t>
            </a:r>
            <a:r>
              <a:rPr lang="nb-NO" sz="2400" b="1" smtClean="0">
                <a:solidFill>
                  <a:schemeClr val="tx2"/>
                </a:solidFill>
              </a:rPr>
              <a:t/>
            </a:r>
            <a:br>
              <a:rPr lang="nb-NO" sz="2400" b="1" smtClean="0">
                <a:solidFill>
                  <a:schemeClr val="tx2"/>
                </a:solidFill>
              </a:rPr>
            </a:br>
            <a:r>
              <a:rPr lang="nb-NO" sz="2000" b="1" smtClean="0">
                <a:solidFill>
                  <a:schemeClr val="tx2"/>
                </a:solidFill>
              </a:rPr>
              <a:t>Fakultetsstyretmøtet 12.04.2019</a:t>
            </a:r>
            <a:endParaRPr lang="nb-NO" sz="2000" b="1" dirty="0" smtClean="0">
              <a:solidFill>
                <a:schemeClr val="tx2"/>
              </a:solidFill>
            </a:endParaRPr>
          </a:p>
          <a:p>
            <a:endParaRPr lang="nb-NO" sz="2400" b="1" dirty="0" smtClean="0">
              <a:solidFill>
                <a:schemeClr val="tx2"/>
              </a:solidFill>
            </a:endParaRPr>
          </a:p>
          <a:p>
            <a:endParaRPr lang="nb-NO" b="1" dirty="0" smtClean="0">
              <a:solidFill>
                <a:schemeClr val="tx2"/>
              </a:solidFill>
            </a:endParaRPr>
          </a:p>
          <a:p>
            <a:endParaRPr lang="nb-NO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574576"/>
          </a:xfrm>
        </p:spPr>
        <p:txBody>
          <a:bodyPr/>
          <a:lstStyle/>
          <a:p>
            <a:r>
              <a:rPr lang="nb-NO" sz="2800" dirty="0" smtClean="0"/>
              <a:t>Til diskusjon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6962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 smtClean="0"/>
              <a:t>Vurdere:</a:t>
            </a:r>
          </a:p>
          <a:p>
            <a:pPr lvl="0"/>
            <a:r>
              <a:rPr lang="nb-NO" sz="2000" dirty="0" smtClean="0"/>
              <a:t>reduksjon </a:t>
            </a:r>
            <a:r>
              <a:rPr lang="nb-NO" sz="2000" dirty="0"/>
              <a:t>i driftskostnader som infrastrukturmidler, IT, reise, innkjøp, bevertning.</a:t>
            </a:r>
          </a:p>
          <a:p>
            <a:pPr lvl="0"/>
            <a:r>
              <a:rPr lang="nb-NO" sz="2000" dirty="0" smtClean="0"/>
              <a:t>bruk </a:t>
            </a:r>
            <a:r>
              <a:rPr lang="nb-NO" sz="2000" dirty="0"/>
              <a:t>av midlertidige stillinger (rekrutteringsstillinger). </a:t>
            </a:r>
          </a:p>
          <a:p>
            <a:pPr lvl="0"/>
            <a:r>
              <a:rPr lang="nb-NO" sz="2000" dirty="0" smtClean="0"/>
              <a:t>administrative </a:t>
            </a:r>
            <a:r>
              <a:rPr lang="nb-NO" sz="2000" dirty="0"/>
              <a:t>stillinger</a:t>
            </a:r>
          </a:p>
          <a:p>
            <a:pPr lvl="0"/>
            <a:r>
              <a:rPr lang="nb-NO" sz="2000" dirty="0" smtClean="0"/>
              <a:t>bruk </a:t>
            </a:r>
            <a:r>
              <a:rPr lang="nb-NO" sz="2000" dirty="0"/>
              <a:t>av vikarer i alle stillingskategorier. </a:t>
            </a:r>
          </a:p>
          <a:p>
            <a:pPr lvl="0"/>
            <a:r>
              <a:rPr lang="nb-NO" sz="2000" dirty="0" smtClean="0"/>
              <a:t>tilsettinger </a:t>
            </a:r>
            <a:r>
              <a:rPr lang="nb-NO" sz="2000" dirty="0"/>
              <a:t>i vitenskapelige stillinger/utsettelse av stillingsplaner.</a:t>
            </a:r>
          </a:p>
          <a:p>
            <a:pPr lvl="0"/>
            <a:r>
              <a:rPr lang="nb-NO" sz="2000" dirty="0" smtClean="0"/>
              <a:t>rammene </a:t>
            </a:r>
            <a:r>
              <a:rPr lang="nb-NO" sz="2000" dirty="0"/>
              <a:t>for faglige prioriteringer III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r>
              <a:rPr lang="nb-NO" sz="2000" dirty="0" smtClean="0"/>
              <a:t>Håndtering av </a:t>
            </a:r>
            <a:r>
              <a:rPr lang="nb-NO" sz="2000" dirty="0" smtClean="0"/>
              <a:t>ABE-kutt</a:t>
            </a:r>
            <a:r>
              <a:rPr lang="nb-NO" sz="2000" dirty="0" smtClean="0"/>
              <a:t>:</a:t>
            </a:r>
          </a:p>
          <a:p>
            <a:pPr lvl="1"/>
            <a:r>
              <a:rPr lang="nb-NO" sz="2000" dirty="0" smtClean="0"/>
              <a:t>Vurdere om dette skal tas innenfor fakultetets lønns- og driftskostnader. </a:t>
            </a:r>
          </a:p>
          <a:p>
            <a:r>
              <a:rPr lang="nb-NO" sz="2000" dirty="0" smtClean="0"/>
              <a:t>Håndtering av UiO-kutt: </a:t>
            </a:r>
          </a:p>
          <a:p>
            <a:pPr lvl="1"/>
            <a:r>
              <a:rPr lang="nb-NO" sz="2000" dirty="0" smtClean="0"/>
              <a:t>Vurdere fellestiltak på HF. </a:t>
            </a:r>
          </a:p>
        </p:txBody>
      </p:sp>
    </p:spTree>
    <p:extLst>
      <p:ext uri="{BB962C8B-B14F-4D97-AF65-F5344CB8AC3E}">
        <p14:creationId xmlns:p14="http://schemas.microsoft.com/office/powerpoint/2010/main" val="391627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Til diskusjon: Faglige prioriteringer III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696200" cy="4114800"/>
          </a:xfrm>
        </p:spPr>
        <p:txBody>
          <a:bodyPr>
            <a:normAutofit/>
          </a:bodyPr>
          <a:lstStyle/>
          <a:p>
            <a:r>
              <a:rPr lang="nb-NO" sz="1800" dirty="0"/>
              <a:t>Alle FPIII-prosjekt </a:t>
            </a:r>
            <a:r>
              <a:rPr lang="nb-NO" sz="1800" dirty="0" smtClean="0"/>
              <a:t>kuttes </a:t>
            </a:r>
            <a:r>
              <a:rPr lang="nb-NO" sz="1800" dirty="0"/>
              <a:t>5% i forhold til budsjettet, dvs. </a:t>
            </a:r>
            <a:r>
              <a:rPr lang="nb-NO" sz="1800" dirty="0" smtClean="0"/>
              <a:t>1 MNOK i </a:t>
            </a:r>
            <a:r>
              <a:rPr lang="nb-NO" sz="1800" dirty="0"/>
              <a:t>hvert prosjekt</a:t>
            </a:r>
            <a:r>
              <a:rPr lang="nb-NO" sz="1800" dirty="0" smtClean="0"/>
              <a:t>.</a:t>
            </a:r>
            <a:endParaRPr lang="nb-NO" sz="1800" dirty="0"/>
          </a:p>
          <a:p>
            <a:r>
              <a:rPr lang="nb-NO" sz="1800" dirty="0" smtClean="0"/>
              <a:t>«</a:t>
            </a:r>
            <a:r>
              <a:rPr lang="nb-NO" sz="1800" dirty="0"/>
              <a:t>Philosophy in Science» ved IFIKK (og delvis ILN), </a:t>
            </a:r>
            <a:r>
              <a:rPr lang="nb-NO" sz="1800" dirty="0" smtClean="0"/>
              <a:t>kuttes </a:t>
            </a:r>
            <a:r>
              <a:rPr lang="nb-NO" sz="1800" dirty="0"/>
              <a:t>vesentlig </a:t>
            </a:r>
            <a:r>
              <a:rPr lang="nb-NO" sz="1800" dirty="0" smtClean="0"/>
              <a:t>mer for at IFIKK skal kunne bære satsingen etter 2023. </a:t>
            </a:r>
          </a:p>
          <a:p>
            <a:pPr lvl="1"/>
            <a:r>
              <a:rPr lang="nb-NO" sz="1400" dirty="0" smtClean="0"/>
              <a:t>I </a:t>
            </a:r>
            <a:r>
              <a:rPr lang="nb-NO" sz="1400" dirty="0"/>
              <a:t>budsjettet til dette prosjektet ligger tre faste stillinger (én førsteamanuensis ved IFIKK, en lektor ved IFIKK og en </a:t>
            </a:r>
            <a:r>
              <a:rPr lang="nb-NO" sz="1400" dirty="0" smtClean="0"/>
              <a:t>førsteamanuensis </a:t>
            </a:r>
            <a:r>
              <a:rPr lang="nb-NO" sz="1400" dirty="0"/>
              <a:t>delt mellom IFIKK og ILN) og tre midlertidige stillinger (en </a:t>
            </a:r>
            <a:r>
              <a:rPr lang="nb-NO" sz="1400" dirty="0" smtClean="0"/>
              <a:t>post-</a:t>
            </a:r>
            <a:r>
              <a:rPr lang="nb-NO" sz="1400" dirty="0" err="1" smtClean="0"/>
              <a:t>dok</a:t>
            </a:r>
            <a:r>
              <a:rPr lang="nb-NO" sz="1400" dirty="0" smtClean="0"/>
              <a:t>. </a:t>
            </a:r>
            <a:r>
              <a:rPr lang="nb-NO" sz="1400" dirty="0"/>
              <a:t>og to treårige </a:t>
            </a:r>
            <a:r>
              <a:rPr lang="nb-NO" sz="1400" dirty="0" smtClean="0"/>
              <a:t>prof. II-stillinger</a:t>
            </a:r>
            <a:r>
              <a:rPr lang="nb-NO" sz="1400" dirty="0"/>
              <a:t>). </a:t>
            </a:r>
            <a:endParaRPr lang="nb-NO" sz="1400" dirty="0" smtClean="0"/>
          </a:p>
          <a:p>
            <a:pPr lvl="1"/>
            <a:r>
              <a:rPr lang="nb-NO" sz="1400" dirty="0" smtClean="0"/>
              <a:t>Her </a:t>
            </a:r>
            <a:r>
              <a:rPr lang="nb-NO" sz="1400" dirty="0"/>
              <a:t>foreslår vi å kutte alle de midlertidige stillingene, samt den ene faste førsteamanuensis-stillingen (som skulle deles mellom IFIKK og ILN). Dette betyr en halvering av prosjektet. </a:t>
            </a:r>
          </a:p>
          <a:p>
            <a:r>
              <a:rPr lang="nb-NO" sz="1800" dirty="0"/>
              <a:t>De frigjorte midlene fra «Philosophy in Science», </a:t>
            </a:r>
            <a:r>
              <a:rPr lang="nb-NO" sz="1800" dirty="0" smtClean="0"/>
              <a:t>ca. </a:t>
            </a:r>
            <a:r>
              <a:rPr lang="nb-NO" sz="1800" dirty="0"/>
              <a:t>10 </a:t>
            </a:r>
            <a:r>
              <a:rPr lang="nb-NO" sz="1800" dirty="0" smtClean="0"/>
              <a:t>MNOK i langtidsperioden, vil </a:t>
            </a:r>
            <a:r>
              <a:rPr lang="nb-NO" sz="1800" dirty="0"/>
              <a:t>i sin helhet brukes til å redusere merforbruket ved IFIKK. </a:t>
            </a:r>
          </a:p>
          <a:p>
            <a:r>
              <a:rPr lang="nb-NO" sz="1800" dirty="0" smtClean="0"/>
              <a:t>Innsparingen </a:t>
            </a:r>
            <a:r>
              <a:rPr lang="nb-NO" sz="1800" dirty="0"/>
              <a:t>ved de andre FPIII-prosjektene </a:t>
            </a:r>
            <a:r>
              <a:rPr lang="nb-NO" sz="1800" dirty="0" smtClean="0"/>
              <a:t>(4 MNOK) </a:t>
            </a:r>
            <a:r>
              <a:rPr lang="nb-NO" sz="1800" dirty="0"/>
              <a:t>inndras til fakultetet, og går til fordeling ved instituttene.</a:t>
            </a: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000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Langtidsprognose for HF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864096"/>
          </a:xfrm>
        </p:spPr>
        <p:txBody>
          <a:bodyPr/>
          <a:lstStyle/>
          <a:p>
            <a:r>
              <a:rPr lang="nb-NO" sz="2000" dirty="0" smtClean="0"/>
              <a:t>Langtidsprognosen for hele HF i perioden 2019 til 2023 viser et akkumulert merforbruk på ca. 103 MNOK.  </a:t>
            </a:r>
          </a:p>
          <a:p>
            <a:endParaRPr lang="nb-NO" sz="2000" dirty="0" smtClean="0"/>
          </a:p>
          <a:p>
            <a:endParaRPr lang="nb-NO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406964"/>
            <a:ext cx="615991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Langtidsprognose pr. institutt og felles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5445224"/>
            <a:ext cx="76962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nb-NO" sz="2000" dirty="0" smtClean="0"/>
              <a:t>Det som vises med negative tall merforbruk, mens det som vises med som positive tall er mindreforbruk.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844824"/>
            <a:ext cx="3168352" cy="30874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1839376"/>
            <a:ext cx="3667696" cy="309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Langtidsprognosen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pPr marL="0" indent="0">
              <a:buNone/>
            </a:pPr>
            <a:endParaRPr lang="nb-NO" sz="2000" dirty="0" smtClean="0"/>
          </a:p>
          <a:p>
            <a:r>
              <a:rPr lang="nb-NO" sz="2000" dirty="0" smtClean="0"/>
              <a:t>Krevende økonomisk situasjon for HF i langtidsperioden.</a:t>
            </a:r>
          </a:p>
          <a:p>
            <a:r>
              <a:rPr lang="nb-NO" sz="2000" dirty="0" smtClean="0"/>
              <a:t>Kommende kutt er ikke lagt inn i prognosen.</a:t>
            </a:r>
          </a:p>
          <a:p>
            <a:pPr marL="457200" lvl="1" indent="0">
              <a:buNone/>
            </a:pPr>
            <a:endParaRPr lang="nb-NO" sz="1800" dirty="0" smtClean="0"/>
          </a:p>
          <a:p>
            <a:r>
              <a:rPr lang="nb-NO" sz="2000" dirty="0"/>
              <a:t>A</a:t>
            </a:r>
            <a:r>
              <a:rPr lang="nb-NO" sz="2000" dirty="0" smtClean="0"/>
              <a:t>lvorlig økonomisk situasjon for IFIKK.</a:t>
            </a:r>
            <a:endParaRPr lang="nb-NO" sz="1800" dirty="0" smtClean="0"/>
          </a:p>
          <a:p>
            <a:r>
              <a:rPr lang="nb-NO" sz="2000" dirty="0" smtClean="0"/>
              <a:t>Håndterlig økonomisk situasjon pr. i dag på de andre instituttene. </a:t>
            </a:r>
          </a:p>
          <a:p>
            <a:endParaRPr lang="nb-NO" sz="2000" dirty="0" smtClean="0"/>
          </a:p>
          <a:p>
            <a:r>
              <a:rPr lang="nb-NO" sz="2000" dirty="0" smtClean="0"/>
              <a:t>Vi ønsker å bevare </a:t>
            </a:r>
            <a:r>
              <a:rPr lang="nb-NO" sz="2000" dirty="0"/>
              <a:t>faglig kvalitet- og bredde. </a:t>
            </a:r>
            <a:r>
              <a:rPr lang="nb-NO" sz="2000" dirty="0" smtClean="0"/>
              <a:t>Valg av tiltak må ta hensyn til dette. </a:t>
            </a:r>
            <a:endParaRPr lang="nb-NO" sz="2000" dirty="0"/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39116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Rapport IFIKK - konklusjon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endParaRPr lang="nb-NO" sz="2000" dirty="0" smtClean="0"/>
          </a:p>
          <a:p>
            <a:r>
              <a:rPr lang="nb-NO" sz="2000" dirty="0" smtClean="0"/>
              <a:t>Rapporten konkludere med en alvorlig økonomisk situasjon for IFIKK.</a:t>
            </a:r>
          </a:p>
          <a:p>
            <a:r>
              <a:rPr lang="nb-NO" sz="2000" dirty="0" smtClean="0"/>
              <a:t>Fallende inntekter grunnet nedgang i studiepoengproduksjon. </a:t>
            </a:r>
          </a:p>
          <a:p>
            <a:r>
              <a:rPr lang="nb-NO" sz="2000" dirty="0" smtClean="0"/>
              <a:t>Økende personalkostnader grunnet økning i antall faste vitenskapelige stillinger. </a:t>
            </a:r>
          </a:p>
          <a:p>
            <a:r>
              <a:rPr lang="nb-NO" sz="2000" dirty="0" smtClean="0"/>
              <a:t>Dreining fra lektorstillinger til førstestillinger. </a:t>
            </a:r>
          </a:p>
          <a:p>
            <a:r>
              <a:rPr lang="nb-NO" sz="2000" dirty="0"/>
              <a:t>Prognosen viser merforbruk på 63 MNOK i langtidsperioden 2019-2023. </a:t>
            </a:r>
          </a:p>
          <a:p>
            <a:r>
              <a:rPr lang="nb-NO" sz="2000" dirty="0"/>
              <a:t>For å fjerne merforbruket med det nåværende inntektsnivå, </a:t>
            </a:r>
            <a:r>
              <a:rPr lang="nb-NO" sz="2000" dirty="0" smtClean="0"/>
              <a:t>må IFIKK </a:t>
            </a:r>
            <a:r>
              <a:rPr lang="nb-NO" sz="2000" dirty="0"/>
              <a:t>gradvis redusere sin vitenskapelige stab de neste 10 årene med 17 stillinger. 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821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IFIKK – spareplan vedtatt vår 2018 av instituttstyret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endParaRPr lang="nb-NO" sz="2000" dirty="0" smtClean="0"/>
          </a:p>
          <a:p>
            <a:r>
              <a:rPr lang="nb-NO" sz="2400" dirty="0" smtClean="0"/>
              <a:t>Stillingsstans.</a:t>
            </a:r>
          </a:p>
          <a:p>
            <a:endParaRPr lang="nb-NO" sz="2400" dirty="0" smtClean="0"/>
          </a:p>
          <a:p>
            <a:r>
              <a:rPr lang="nb-NO" sz="2400" dirty="0" smtClean="0"/>
              <a:t>Stans i bruk av vikar. </a:t>
            </a:r>
          </a:p>
          <a:p>
            <a:endParaRPr lang="nb-NO" sz="2400" dirty="0"/>
          </a:p>
          <a:p>
            <a:r>
              <a:rPr lang="nb-NO" sz="2400" dirty="0" smtClean="0"/>
              <a:t>Vesentlig kutt i drift. </a:t>
            </a:r>
          </a:p>
          <a:p>
            <a:endParaRPr lang="nb-NO" sz="2400" dirty="0"/>
          </a:p>
          <a:p>
            <a:r>
              <a:rPr lang="nb-NO" sz="2400" dirty="0" smtClean="0"/>
              <a:t>Disse sparetiltakene er innarbeidet i langtidsprognosen for IFIKK. </a:t>
            </a:r>
          </a:p>
          <a:p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6384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 smtClean="0"/>
              <a:t>IFIKK – mulighet for ytterligere grep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r>
              <a:rPr lang="nb-NO" sz="2400" dirty="0" smtClean="0"/>
              <a:t>Avganger før fylte 70 år?</a:t>
            </a:r>
          </a:p>
          <a:p>
            <a:pPr lvl="1"/>
            <a:r>
              <a:rPr lang="nb-NO" sz="1600" dirty="0" smtClean="0"/>
              <a:t>Det vurderes å tilby driftsmidler og beholde kontor for ansatte som går av med AFP. </a:t>
            </a:r>
          </a:p>
          <a:p>
            <a:pPr lvl="1"/>
            <a:r>
              <a:rPr lang="nb-NO" sz="1600" dirty="0" smtClean="0"/>
              <a:t>Dialog med fagforeningene. </a:t>
            </a:r>
          </a:p>
          <a:p>
            <a:pPr lvl="1"/>
            <a:r>
              <a:rPr lang="nb-NO" sz="1600" dirty="0" smtClean="0"/>
              <a:t>Informasjon til ansatte over 60 år.  </a:t>
            </a:r>
          </a:p>
          <a:p>
            <a:r>
              <a:rPr lang="nb-NO" sz="2400" dirty="0" smtClean="0"/>
              <a:t>Kandidatelementet</a:t>
            </a:r>
            <a:r>
              <a:rPr lang="nb-NO" sz="2400" dirty="0"/>
              <a:t>?</a:t>
            </a:r>
            <a:r>
              <a:rPr lang="nb-NO" sz="2400" dirty="0" smtClean="0"/>
              <a:t> </a:t>
            </a:r>
          </a:p>
          <a:p>
            <a:pPr lvl="1"/>
            <a:r>
              <a:rPr lang="nb-NO" sz="1600" dirty="0" smtClean="0"/>
              <a:t>Det forrige fakultetsstyret ønsket at spørsmålet om </a:t>
            </a:r>
            <a:r>
              <a:rPr lang="nb-NO" sz="1600" dirty="0" err="1" smtClean="0"/>
              <a:t>exphil</a:t>
            </a:r>
            <a:r>
              <a:rPr lang="nb-NO" sz="1600" dirty="0" smtClean="0"/>
              <a:t> skulle ha uttelling for grader avlagt ved hele UiO. </a:t>
            </a:r>
          </a:p>
          <a:p>
            <a:pPr lvl="1"/>
            <a:r>
              <a:rPr lang="nb-NO" sz="1600" dirty="0" smtClean="0"/>
              <a:t>Universitetsstyret skal i mai behandle ressurssituasjonen </a:t>
            </a:r>
            <a:r>
              <a:rPr lang="nb-NO" sz="1600" dirty="0" smtClean="0"/>
              <a:t>ved </a:t>
            </a:r>
            <a:r>
              <a:rPr lang="nb-NO" sz="1600" dirty="0" err="1" smtClean="0"/>
              <a:t>exphil</a:t>
            </a:r>
            <a:endParaRPr lang="nb-NO" sz="1600" dirty="0"/>
          </a:p>
          <a:p>
            <a:pPr lvl="1"/>
            <a:r>
              <a:rPr lang="nb-NO" sz="1600" dirty="0" smtClean="0"/>
              <a:t>Vi vil komme tilbake til kandidatelementet </a:t>
            </a:r>
            <a:r>
              <a:rPr lang="nb-NO" sz="1600" dirty="0" err="1" smtClean="0"/>
              <a:t>ifm</a:t>
            </a:r>
            <a:r>
              <a:rPr lang="nb-NO" sz="1600" dirty="0" smtClean="0"/>
              <a:t>. diskusjon av budsjettet i september</a:t>
            </a:r>
          </a:p>
          <a:p>
            <a:r>
              <a:rPr lang="nb-NO" sz="2400" dirty="0" smtClean="0"/>
              <a:t>Omdisponering av midler til faglige prioriteringer? </a:t>
            </a:r>
            <a:r>
              <a:rPr lang="nb-NO" sz="2000" dirty="0" smtClean="0"/>
              <a:t>(Siste slide)</a:t>
            </a:r>
          </a:p>
          <a:p>
            <a:r>
              <a:rPr lang="nb-NO" sz="2400" dirty="0" smtClean="0"/>
              <a:t>Annet?</a:t>
            </a:r>
            <a:endParaRPr lang="nb-NO" sz="2400" dirty="0"/>
          </a:p>
          <a:p>
            <a:pPr lvl="1"/>
            <a:endParaRPr lang="nb-NO" sz="20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endParaRPr lang="nb-NO" sz="2400" dirty="0" smtClean="0"/>
          </a:p>
          <a:p>
            <a:endParaRPr lang="nb-NO" sz="2000" dirty="0"/>
          </a:p>
          <a:p>
            <a:pPr marL="0" indent="0">
              <a:buNone/>
            </a:pPr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1527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dirty="0"/>
              <a:t>G</a:t>
            </a:r>
            <a:r>
              <a:rPr lang="nb-NO" dirty="0" smtClean="0"/>
              <a:t>rep knyttet </a:t>
            </a:r>
            <a:r>
              <a:rPr lang="nb-NO" smtClean="0"/>
              <a:t>til bedre økonomistyring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r>
              <a:rPr lang="nb-NO" sz="2000" dirty="0" smtClean="0"/>
              <a:t>HF lager budsjettbrev med fullmakt </a:t>
            </a:r>
          </a:p>
          <a:p>
            <a:r>
              <a:rPr lang="nb-NO" sz="2000" dirty="0" smtClean="0"/>
              <a:t>Budsjettoppfølgingsmøter med fakultet fire ganger i året med fokus på status økonomi og tiltak. </a:t>
            </a:r>
            <a:endParaRPr lang="nb-NO" sz="2000" dirty="0"/>
          </a:p>
          <a:p>
            <a:r>
              <a:rPr lang="nb-NO" sz="2000" dirty="0" smtClean="0"/>
              <a:t>Økonomiopplæring fra HF ut mot instituttene både ledere og styret.  </a:t>
            </a:r>
            <a:endParaRPr lang="nb-NO" sz="2000" dirty="0"/>
          </a:p>
          <a:p>
            <a:r>
              <a:rPr lang="nb-NO" sz="2000" dirty="0"/>
              <a:t>Analyser av økonomisk </a:t>
            </a:r>
            <a:r>
              <a:rPr lang="nb-NO" sz="2000" dirty="0" smtClean="0"/>
              <a:t>potensial</a:t>
            </a:r>
            <a:endParaRPr lang="nb-NO" sz="2000" dirty="0"/>
          </a:p>
          <a:p>
            <a:r>
              <a:rPr lang="nb-NO" sz="2000" dirty="0" smtClean="0"/>
              <a:t>Kontroll av økonomisk dekning før kunngjøring og tilsetting i TUV</a:t>
            </a:r>
            <a:endParaRPr lang="nb-NO" sz="2000" dirty="0"/>
          </a:p>
          <a:p>
            <a:r>
              <a:rPr lang="nb-NO" sz="2000" dirty="0"/>
              <a:t>Årlig budsjett balansere mot inntekter. </a:t>
            </a:r>
            <a:endParaRPr lang="nb-NO" sz="2000" dirty="0" smtClean="0"/>
          </a:p>
          <a:p>
            <a:r>
              <a:rPr lang="nb-NO" sz="2000" dirty="0" smtClean="0"/>
              <a:t>Beregne </a:t>
            </a:r>
            <a:r>
              <a:rPr lang="nb-NO" sz="2000" dirty="0" smtClean="0"/>
              <a:t>mindreforbruk. </a:t>
            </a:r>
          </a:p>
          <a:p>
            <a:pPr marL="0" indent="0">
              <a:buNone/>
            </a:pPr>
            <a:endParaRPr lang="nb-NO" sz="2000" dirty="0"/>
          </a:p>
          <a:p>
            <a:endParaRPr lang="nb-NO" sz="2000" dirty="0" smtClean="0"/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133143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18592"/>
          </a:xfrm>
        </p:spPr>
        <p:txBody>
          <a:bodyPr/>
          <a:lstStyle/>
          <a:p>
            <a:r>
              <a:rPr lang="nb-NO" sz="2400" dirty="0" smtClean="0"/>
              <a:t>Potensial for økte inntekter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6792"/>
            <a:ext cx="7696200" cy="4896544"/>
          </a:xfrm>
        </p:spPr>
        <p:txBody>
          <a:bodyPr/>
          <a:lstStyle/>
          <a:p>
            <a:r>
              <a:rPr lang="nb-NO" sz="2000" dirty="0" smtClean="0"/>
              <a:t>Inntekter fra studiepoeng og kandidatmidler:</a:t>
            </a:r>
          </a:p>
          <a:p>
            <a:pPr lvl="1"/>
            <a:r>
              <a:rPr lang="nb-NO" sz="2000" dirty="0" smtClean="0"/>
              <a:t>Flere institutter mener det er potensiale for økte inntekter på grunn av bedre gjennomføring av studier og flere kandidater</a:t>
            </a:r>
          </a:p>
          <a:p>
            <a:pPr lvl="1"/>
            <a:r>
              <a:rPr lang="nb-NO" sz="2000" dirty="0" smtClean="0"/>
              <a:t>Studiepoeng per student økte </a:t>
            </a:r>
            <a:r>
              <a:rPr lang="nb-NO" sz="2000" dirty="0"/>
              <a:t>i </a:t>
            </a:r>
            <a:r>
              <a:rPr lang="nb-NO" sz="2000" dirty="0" smtClean="0"/>
              <a:t>2018</a:t>
            </a:r>
          </a:p>
          <a:p>
            <a:pPr lvl="1"/>
            <a:r>
              <a:rPr lang="nb-NO" sz="2000" dirty="0" smtClean="0"/>
              <a:t>Søknad om SFU i 2019 </a:t>
            </a:r>
          </a:p>
          <a:p>
            <a:r>
              <a:rPr lang="nb-NO" sz="2000" dirty="0" smtClean="0"/>
              <a:t>Inntekter ekstern finansiering:</a:t>
            </a:r>
          </a:p>
          <a:p>
            <a:pPr lvl="1"/>
            <a:r>
              <a:rPr lang="nb-NO" sz="2000" dirty="0" smtClean="0"/>
              <a:t>HF har stor økning av prosjekter fra ERC i 2018. Inntektene fra </a:t>
            </a:r>
            <a:r>
              <a:rPr lang="nb-NO" sz="2000" dirty="0" smtClean="0"/>
              <a:t>RBO midler </a:t>
            </a:r>
            <a:r>
              <a:rPr lang="nb-NO" sz="2000" dirty="0" smtClean="0"/>
              <a:t>kommer senere og vil i hovedsak ligge utenfor perioden for langtidsprognosen. </a:t>
            </a:r>
          </a:p>
          <a:p>
            <a:pPr lvl="1"/>
            <a:r>
              <a:rPr lang="nb-NO" sz="2000" dirty="0" smtClean="0"/>
              <a:t>Ny satsing på NFRs tematiske program i 2019 </a:t>
            </a:r>
          </a:p>
          <a:p>
            <a:pPr lvl="1"/>
            <a:r>
              <a:rPr lang="nb-NO" sz="2000" dirty="0" smtClean="0"/>
              <a:t>Ny SFF-kunngjøring i 2020</a:t>
            </a:r>
            <a:endParaRPr lang="nb-NO" sz="2000" dirty="0"/>
          </a:p>
          <a:p>
            <a:pPr lvl="1"/>
            <a:r>
              <a:rPr lang="nb-NO" sz="2000" dirty="0" smtClean="0"/>
              <a:t>Vanskelig å forutsi inntekter av ekstern finansiering</a:t>
            </a:r>
            <a:endParaRPr lang="nb-NO" sz="2000" dirty="0"/>
          </a:p>
          <a:p>
            <a:pPr marL="457200" lvl="1" indent="0">
              <a:buNone/>
            </a:pPr>
            <a:endParaRPr lang="nb-NO" sz="1800" dirty="0" smtClean="0"/>
          </a:p>
          <a:p>
            <a:pPr marL="457200" lvl="1" indent="0">
              <a:buNone/>
            </a:pPr>
            <a:endParaRPr lang="nb-NO" sz="1800" dirty="0" smtClean="0"/>
          </a:p>
          <a:p>
            <a:pPr marL="0" indent="0">
              <a:buNone/>
            </a:pPr>
            <a:endParaRPr lang="nb-NO" sz="2000" dirty="0" smtClean="0"/>
          </a:p>
          <a:p>
            <a:endParaRPr 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39117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ra strategi til handling fakultetsstyret 030317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 på hf direktørnettverket 111017</Template>
  <TotalTime>582</TotalTime>
  <Words>852</Words>
  <Application>Microsoft Office PowerPoint</Application>
  <PresentationFormat>On-screen Show (4:3)</PresentationFormat>
  <Paragraphs>101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ヒラギノ角ゴ Pro W3</vt:lpstr>
      <vt:lpstr>fra strategi til handling fakultetsstyret 030317 (2)</vt:lpstr>
      <vt:lpstr>think-cell Slide</vt:lpstr>
      <vt:lpstr>PowerPoint Presentation</vt:lpstr>
      <vt:lpstr>Langtidsprognose for HF</vt:lpstr>
      <vt:lpstr>Langtidsprognose pr. institutt og felles</vt:lpstr>
      <vt:lpstr>Langtidsprognosen</vt:lpstr>
      <vt:lpstr>Rapport IFIKK - konklusjon</vt:lpstr>
      <vt:lpstr>IFIKK – spareplan vedtatt vår 2018 av instituttstyret</vt:lpstr>
      <vt:lpstr>IFIKK – mulighet for ytterligere grep</vt:lpstr>
      <vt:lpstr>Grep knyttet til bedre økonomistyring</vt:lpstr>
      <vt:lpstr>Potensial for økte inntekter</vt:lpstr>
      <vt:lpstr>Til diskusjon</vt:lpstr>
      <vt:lpstr>Til diskusjon: Faglige prioriteringer III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Bakken</dc:creator>
  <cp:lastModifiedBy>Trude Jensen</cp:lastModifiedBy>
  <cp:revision>51</cp:revision>
  <cp:lastPrinted>2019-04-10T12:01:24Z</cp:lastPrinted>
  <dcterms:created xsi:type="dcterms:W3CDTF">2019-03-20T07:26:08Z</dcterms:created>
  <dcterms:modified xsi:type="dcterms:W3CDTF">2019-04-11T10:15:10Z</dcterms:modified>
</cp:coreProperties>
</file>