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8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886A5-0DA7-4EC2-9747-813782272286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0A293-47EE-4439-BD9E-F265494F25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926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CD60-EB85-446E-AC5F-44A0239BCBD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9530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CD60-EB85-446E-AC5F-44A0239BCBDB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962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CD60-EB85-446E-AC5F-44A0239BCBDB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199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CEF6-9E0A-4FC8-9514-37E34E9949B0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49CD-2E25-4A73-BAB3-70EACF5563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430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CEF6-9E0A-4FC8-9514-37E34E9949B0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49CD-2E25-4A73-BAB3-70EACF5563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949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CEF6-9E0A-4FC8-9514-37E34E9949B0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49CD-2E25-4A73-BAB3-70EACF5563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385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CEF6-9E0A-4FC8-9514-37E34E9949B0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49CD-2E25-4A73-BAB3-70EACF5563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398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CEF6-9E0A-4FC8-9514-37E34E9949B0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49CD-2E25-4A73-BAB3-70EACF5563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621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CEF6-9E0A-4FC8-9514-37E34E9949B0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49CD-2E25-4A73-BAB3-70EACF5563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315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CEF6-9E0A-4FC8-9514-37E34E9949B0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49CD-2E25-4A73-BAB3-70EACF5563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859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CEF6-9E0A-4FC8-9514-37E34E9949B0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49CD-2E25-4A73-BAB3-70EACF5563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479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CEF6-9E0A-4FC8-9514-37E34E9949B0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49CD-2E25-4A73-BAB3-70EACF5563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957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CEF6-9E0A-4FC8-9514-37E34E9949B0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49CD-2E25-4A73-BAB3-70EACF5563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614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CEF6-9E0A-4FC8-9514-37E34E9949B0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49CD-2E25-4A73-BAB3-70EACF5563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912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FCEF6-9E0A-4FC8-9514-37E34E9949B0}" type="datetimeFigureOut">
              <a:rPr lang="nb-NO" smtClean="0"/>
              <a:t>28.09.2020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B49CD-2E25-4A73-BAB3-70EACF5563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665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nb-NO" sz="3600" dirty="0" smtClean="0"/>
              <a:t>Forvaltningen av våre </a:t>
            </a:r>
            <a:r>
              <a:rPr lang="nb-NO" sz="3600" dirty="0" err="1" smtClean="0"/>
              <a:t>PhD</a:t>
            </a:r>
            <a:r>
              <a:rPr lang="nb-NO" sz="3600" dirty="0" smtClean="0"/>
              <a:t>-stillinger</a:t>
            </a:r>
            <a:br>
              <a:rPr lang="nb-NO" sz="3600" dirty="0" smtClean="0"/>
            </a:br>
            <a:endParaRPr lang="nb-NO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nb-NO" dirty="0" smtClean="0"/>
              <a:t>Fakultetsstyret 25.09.2020</a:t>
            </a:r>
          </a:p>
        </p:txBody>
      </p:sp>
    </p:spTree>
    <p:extLst>
      <p:ext uri="{BB962C8B-B14F-4D97-AF65-F5344CB8AC3E}">
        <p14:creationId xmlns:p14="http://schemas.microsoft.com/office/powerpoint/2010/main" val="231259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Flere «formål»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Forskerutdanning</a:t>
            </a:r>
          </a:p>
          <a:p>
            <a:r>
              <a:rPr lang="nb-NO" dirty="0" smtClean="0"/>
              <a:t>Rekruttering</a:t>
            </a:r>
          </a:p>
          <a:p>
            <a:r>
              <a:rPr lang="nb-NO" dirty="0" smtClean="0"/>
              <a:t>Forskningsbidrag</a:t>
            </a:r>
          </a:p>
          <a:p>
            <a:r>
              <a:rPr lang="nb-NO" dirty="0" smtClean="0"/>
              <a:t>Strategisk virkemiddel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Stor ressurs: </a:t>
            </a:r>
          </a:p>
          <a:p>
            <a:pPr marL="0" indent="0">
              <a:buNone/>
            </a:pPr>
            <a:r>
              <a:rPr lang="nb-NO" dirty="0" smtClean="0"/>
              <a:t>Nesten 150 </a:t>
            </a:r>
            <a:r>
              <a:rPr lang="nb-NO" dirty="0" err="1" smtClean="0"/>
              <a:t>mill</a:t>
            </a:r>
            <a:r>
              <a:rPr lang="nb-NO" dirty="0" smtClean="0"/>
              <a:t> kr p.a.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Ca. 145 årsverk</a:t>
            </a:r>
            <a:endParaRPr lang="nb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987" y="1825625"/>
            <a:ext cx="6395718" cy="333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93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 med å reise diskusjonen nå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Transparens </a:t>
            </a:r>
          </a:p>
          <a:p>
            <a:r>
              <a:rPr lang="nb-NO" dirty="0" smtClean="0"/>
              <a:t>Forutsigbarhet</a:t>
            </a:r>
          </a:p>
          <a:p>
            <a:r>
              <a:rPr lang="nb-NO" dirty="0" smtClean="0"/>
              <a:t>«Bevisst i gjerningsøyeblikket»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44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Høyere forskningspolitisk himmel</a:t>
            </a:r>
            <a:endParaRPr lang="nb-NO" sz="11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6198" y="1564904"/>
            <a:ext cx="7054680" cy="37477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08878" y="5787123"/>
            <a:ext cx="4808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/>
              <a:t>NIFU-rapport: F</a:t>
            </a:r>
            <a:r>
              <a:rPr lang="nb-NO" b="1" dirty="0" smtClean="0"/>
              <a:t>oU-ressurser </a:t>
            </a:r>
            <a:r>
              <a:rPr lang="nb-NO" b="1" dirty="0"/>
              <a:t>i universitets- og høgskolesektoren 1997-2017 (jan. 2019)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081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Fakultetet forvalter KD stillingene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«gamledager»: «fri» pott på fakultetsnivå</a:t>
            </a:r>
          </a:p>
          <a:p>
            <a:r>
              <a:rPr lang="nb-NO" dirty="0" smtClean="0"/>
              <a:t>2007 – a) strategiske + b) «frie» på fakultetet</a:t>
            </a:r>
          </a:p>
          <a:p>
            <a:r>
              <a:rPr lang="nb-NO" dirty="0" smtClean="0"/>
              <a:t>2011 – a) strategiske + b) pro rata til instituttene (med og uten føringer)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598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Fakultetets strategiske stillinger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SFF</a:t>
            </a:r>
          </a:p>
          <a:p>
            <a:r>
              <a:rPr lang="nb-NO" dirty="0" smtClean="0"/>
              <a:t>ERC</a:t>
            </a:r>
          </a:p>
          <a:p>
            <a:r>
              <a:rPr lang="nb-NO" dirty="0" smtClean="0"/>
              <a:t>Fellesløft (NFR)</a:t>
            </a:r>
          </a:p>
          <a:p>
            <a:r>
              <a:rPr lang="nb-NO" dirty="0" smtClean="0"/>
              <a:t>FPIII</a:t>
            </a:r>
          </a:p>
          <a:p>
            <a:r>
              <a:rPr lang="nb-NO" dirty="0" smtClean="0"/>
              <a:t>KLP</a:t>
            </a:r>
          </a:p>
        </p:txBody>
      </p:sp>
    </p:spTree>
    <p:extLst>
      <p:ext uri="{BB962C8B-B14F-4D97-AF65-F5344CB8AC3E}">
        <p14:creationId xmlns:p14="http://schemas.microsoft.com/office/powerpoint/2010/main" val="104422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Instituttenes stillinger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6246" lvl="1" indent="0">
              <a:buNone/>
            </a:pPr>
            <a:endParaRPr lang="nb-NO" dirty="0" smtClean="0"/>
          </a:p>
          <a:p>
            <a:r>
              <a:rPr lang="nb-NO" sz="2000" kern="1200" dirty="0" smtClean="0"/>
              <a:t>Varierende føringer fra HF. F.eks. «Vi </a:t>
            </a:r>
            <a:r>
              <a:rPr lang="nb-NO" sz="2000" kern="1200" dirty="0"/>
              <a:t>forutsetter at stillingene knyttes til forskergrupper. Enten grupper som ble meldt inn i HUMEVAL, eller andre som oppfyller NFRs kriterier. NFRs kriterier ble spesifisert i tildelingsbrevet til instituttene</a:t>
            </a:r>
            <a:r>
              <a:rPr lang="nb-NO" sz="2000" kern="1200" dirty="0" smtClean="0"/>
              <a:t>.»</a:t>
            </a:r>
          </a:p>
          <a:p>
            <a:endParaRPr lang="nb-NO" sz="2000" kern="1200" dirty="0"/>
          </a:p>
          <a:p>
            <a:r>
              <a:rPr lang="nb-NO" sz="2000" kern="1200" dirty="0" smtClean="0"/>
              <a:t>Egenandel – f.eks. UiO: Norden</a:t>
            </a:r>
            <a:endParaRPr lang="nb-NO" sz="2000" kern="1200" dirty="0"/>
          </a:p>
          <a:p>
            <a:r>
              <a:rPr lang="nb-NO" sz="2000" kern="1200" dirty="0" smtClean="0"/>
              <a:t>Til nyansatte</a:t>
            </a:r>
            <a:endParaRPr lang="nb-NO" sz="2000" dirty="0"/>
          </a:p>
          <a:p>
            <a:r>
              <a:rPr lang="nb-NO" sz="2000" kern="1200" dirty="0" smtClean="0"/>
              <a:t>Til fordeling på disipliner</a:t>
            </a:r>
          </a:p>
          <a:p>
            <a:r>
              <a:rPr lang="nb-NO" sz="2000" dirty="0" smtClean="0"/>
              <a:t>Utlyst konkurranse mellom forskergrupper</a:t>
            </a:r>
            <a:endParaRPr lang="nb-NO" sz="2000" kern="1200" dirty="0" smtClean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kern="1200" dirty="0" smtClean="0"/>
          </a:p>
          <a:p>
            <a:endParaRPr lang="nb-NO" sz="2000" kern="1200" dirty="0"/>
          </a:p>
          <a:p>
            <a:endParaRPr lang="nb-NO" sz="2000" kern="1200" dirty="0"/>
          </a:p>
          <a:p>
            <a:endParaRPr lang="nb-NO" sz="1200" kern="1200" dirty="0"/>
          </a:p>
        </p:txBody>
      </p:sp>
    </p:spTree>
    <p:extLst>
      <p:ext uri="{BB962C8B-B14F-4D97-AF65-F5344CB8AC3E}">
        <p14:creationId xmlns:p14="http://schemas.microsoft.com/office/powerpoint/2010/main" val="127688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Tematikker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Eksternfinansiering </a:t>
            </a:r>
          </a:p>
          <a:p>
            <a:r>
              <a:rPr lang="nb-NO" dirty="0" smtClean="0"/>
              <a:t>Tverrfaglighet  vs. disiplintilhørighet</a:t>
            </a:r>
          </a:p>
          <a:p>
            <a:r>
              <a:rPr lang="nb-NO" dirty="0" smtClean="0"/>
              <a:t>Smale vs. brede utlysninger</a:t>
            </a:r>
          </a:p>
          <a:p>
            <a:r>
              <a:rPr lang="nb-NO" dirty="0" smtClean="0"/>
              <a:t>Forutsigbarhet</a:t>
            </a:r>
          </a:p>
          <a:p>
            <a:r>
              <a:rPr lang="nb-NO" dirty="0" smtClean="0"/>
              <a:t>Åpenhet 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491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Mot en policy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9486"/>
            <a:ext cx="10515600" cy="4667477"/>
          </a:xfrm>
        </p:spPr>
        <p:txBody>
          <a:bodyPr/>
          <a:lstStyle/>
          <a:p>
            <a:r>
              <a:rPr lang="nb-NO" dirty="0" smtClean="0"/>
              <a:t>«Påholden» med de strategiske</a:t>
            </a:r>
          </a:p>
          <a:p>
            <a:r>
              <a:rPr lang="nb-NO" dirty="0" smtClean="0"/>
              <a:t>Forutsigbart antall til instituttene</a:t>
            </a:r>
          </a:p>
          <a:p>
            <a:r>
              <a:rPr lang="nb-NO" dirty="0" smtClean="0"/>
              <a:t>Instituttstyrebehandling av instituttenes stillinger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b="1" dirty="0" smtClean="0"/>
              <a:t>Til diskusjon</a:t>
            </a:r>
          </a:p>
          <a:p>
            <a:r>
              <a:rPr lang="nb-NO" dirty="0" smtClean="0"/>
              <a:t>Prinsipper og </a:t>
            </a:r>
            <a:r>
              <a:rPr lang="nb-NO" dirty="0"/>
              <a:t>u</a:t>
            </a:r>
            <a:r>
              <a:rPr lang="nb-NO" dirty="0" smtClean="0"/>
              <a:t>tfordringer</a:t>
            </a:r>
          </a:p>
          <a:p>
            <a:r>
              <a:rPr lang="nb-NO" dirty="0" smtClean="0"/>
              <a:t>Tilslutning til punktene ovenfor?</a:t>
            </a:r>
          </a:p>
          <a:p>
            <a:r>
              <a:rPr lang="nb-NO" dirty="0" smtClean="0"/>
              <a:t>Ytterligere føringer på instituttnivå?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901" y="1509486"/>
            <a:ext cx="3289973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30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222</Words>
  <Application>Microsoft Office PowerPoint</Application>
  <PresentationFormat>Widescreen</PresentationFormat>
  <Paragraphs>61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Forvaltningen av våre PhD-stillinger </vt:lpstr>
      <vt:lpstr>Flere «formål»</vt:lpstr>
      <vt:lpstr>Mål med å reise diskusjonen nå</vt:lpstr>
      <vt:lpstr>Høyere forskningspolitisk himmel</vt:lpstr>
      <vt:lpstr>PowerPoint Presentation</vt:lpstr>
      <vt:lpstr>Fakultetets strategiske stillinger</vt:lpstr>
      <vt:lpstr>Instituttenes stillinger</vt:lpstr>
      <vt:lpstr>Tematikker</vt:lpstr>
      <vt:lpstr>Mot en policy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Forvaltningen av våre PhD-stillinger</dc:title>
  <dc:creator>Mathilde Skoie</dc:creator>
  <cp:lastModifiedBy>Kjartan Hverven</cp:lastModifiedBy>
  <cp:revision>4</cp:revision>
  <dcterms:created xsi:type="dcterms:W3CDTF">2020-09-24T12:49:20Z</dcterms:created>
  <dcterms:modified xsi:type="dcterms:W3CDTF">2020-09-28T09:19:28Z</dcterms:modified>
</cp:coreProperties>
</file>