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55" r:id="rId2"/>
    <p:sldId id="556" r:id="rId3"/>
    <p:sldId id="557" r:id="rId4"/>
    <p:sldId id="558" r:id="rId5"/>
    <p:sldId id="559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39" userDrawn="1">
          <p15:clr>
            <a:srgbClr val="A4A3A4"/>
          </p15:clr>
        </p15:guide>
        <p15:guide id="2" pos="207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00"/>
    <a:srgbClr val="8198B6"/>
    <a:srgbClr val="050B13"/>
    <a:srgbClr val="FFFF00"/>
    <a:srgbClr val="507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1651" autoAdjust="0"/>
  </p:normalViewPr>
  <p:slideViewPr>
    <p:cSldViewPr>
      <p:cViewPr varScale="1">
        <p:scale>
          <a:sx n="86" d="100"/>
          <a:sy n="86" d="100"/>
        </p:scale>
        <p:origin x="1332" y="9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3339"/>
        <p:guide pos="2076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2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4A8470-D56F-42D1-B557-9CEA94888284}" type="datetimeFigureOut">
              <a:rPr lang="nb-NO"/>
              <a:pPr>
                <a:defRPr/>
              </a:pPr>
              <a:t>09.04.2021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2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83F96E-AE08-4590-840D-0BE30E29BD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78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02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59519-4A0D-4F3D-9542-901ACE794697}" type="datetimeFigureOut">
              <a:rPr lang="nb-NO"/>
              <a:pPr>
                <a:defRPr/>
              </a:pPr>
              <a:t>09.04.2021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790"/>
            <a:ext cx="5438140" cy="4466670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4"/>
            <a:r>
              <a:rPr lang="nb-NO" noProof="0" dirty="0"/>
              <a:t>Fifth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02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462D4D-D561-45F2-8606-CC6A7FC43C2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829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75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595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752600" y="2286000"/>
            <a:ext cx="69342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4290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75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268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19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6113"/>
            <a:ext cx="3810000" cy="4179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810000" cy="4179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09913" y="6388100"/>
            <a:ext cx="2895600" cy="2809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"Nye HM"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78750" y="6532563"/>
            <a:ext cx="1223963" cy="280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s. </a:t>
            </a:r>
            <a:fld id="{746D4DA5-87D3-489E-BBDC-452DD3CA28A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8764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896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5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50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827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651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7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3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8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0733971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  <p:sldLayoutId id="214748492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87624" y="2708920"/>
            <a:ext cx="6934200" cy="2592288"/>
          </a:xfrm>
        </p:spPr>
        <p:txBody>
          <a:bodyPr/>
          <a:lstStyle/>
          <a:p>
            <a:endParaRPr lang="nb-NO" sz="2400" b="1" dirty="0">
              <a:solidFill>
                <a:schemeClr val="tx2"/>
              </a:solidFill>
            </a:endParaRPr>
          </a:p>
          <a:p>
            <a:r>
              <a:rPr lang="nb-NO" sz="2400" b="1" dirty="0">
                <a:solidFill>
                  <a:schemeClr val="tx2"/>
                </a:solidFill>
              </a:rPr>
              <a:t>Oppdatert langtidsprognose for</a:t>
            </a:r>
            <a:br>
              <a:rPr lang="nb-NO" sz="2400" b="1" dirty="0">
                <a:solidFill>
                  <a:schemeClr val="tx2"/>
                </a:solidFill>
              </a:rPr>
            </a:br>
            <a:r>
              <a:rPr lang="nb-NO" sz="2400" b="1" dirty="0">
                <a:solidFill>
                  <a:schemeClr val="tx2"/>
                </a:solidFill>
              </a:rPr>
              <a:t>Det humanistiske fakultet</a:t>
            </a:r>
          </a:p>
          <a:p>
            <a:r>
              <a:rPr lang="nb-NO" sz="1800" b="1" dirty="0">
                <a:solidFill>
                  <a:schemeClr val="tx2"/>
                </a:solidFill>
              </a:rPr>
              <a:t>Fakultetsstyremøte 16. april 2021</a:t>
            </a:r>
          </a:p>
          <a:p>
            <a:endParaRPr lang="nb-NO" sz="2400" b="1" dirty="0">
              <a:solidFill>
                <a:schemeClr val="tx2"/>
              </a:solidFill>
            </a:endParaRPr>
          </a:p>
          <a:p>
            <a:endParaRPr lang="nb-NO" b="1" dirty="0">
              <a:solidFill>
                <a:schemeClr val="tx2"/>
              </a:solidFill>
            </a:endParaRPr>
          </a:p>
          <a:p>
            <a:endParaRPr lang="nb-NO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0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Langtidsprognose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Totalt har HF et isolert mindreforbruk på 53,9 MNOK pr. 31.12.2020. </a:t>
            </a:r>
          </a:p>
          <a:p>
            <a:endParaRPr lang="nb-NO" dirty="0"/>
          </a:p>
          <a:p>
            <a:r>
              <a:rPr lang="nb-NO" dirty="0"/>
              <a:t>Covid-19-situasjonen har redusert kostnadene med ca. 18 MNOK. </a:t>
            </a:r>
          </a:p>
          <a:p>
            <a:endParaRPr lang="nb-NO" dirty="0"/>
          </a:p>
          <a:p>
            <a:r>
              <a:rPr lang="nb-NO" dirty="0"/>
              <a:t>Spesielt lavere kostnader på kurs, konferanse og reiser enn i fjor og mot budsjett. </a:t>
            </a:r>
          </a:p>
        </p:txBody>
      </p:sp>
    </p:spTree>
    <p:extLst>
      <p:ext uri="{BB962C8B-B14F-4D97-AF65-F5344CB8AC3E}">
        <p14:creationId xmlns:p14="http://schemas.microsoft.com/office/powerpoint/2010/main" val="396441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Langtidsprognose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Hadde med oss 31,2 MNOK i ubrukte midler fra tidligere år og dermed er akkumulert mindreforbruk på 85,1 MNOK pr. 31.12.2020.</a:t>
            </a:r>
          </a:p>
          <a:p>
            <a:endParaRPr lang="nb-NO" dirty="0"/>
          </a:p>
          <a:p>
            <a:r>
              <a:rPr lang="nb-NO" dirty="0"/>
              <a:t>Av de 85,1 MNOK er 37 MNOK bundet opp i øremerkinger.</a:t>
            </a:r>
          </a:p>
          <a:p>
            <a:endParaRPr lang="nb-NO" dirty="0"/>
          </a:p>
          <a:p>
            <a:r>
              <a:rPr lang="nb-NO" dirty="0"/>
              <a:t>Korrigerer man for dette er akkumulert mindreforbruk på 48 MNOK. 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176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Langtidsprognose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Langtidsprognosen er betydelig forbedret og det skyldes:</a:t>
            </a:r>
          </a:p>
          <a:p>
            <a:pPr lvl="1"/>
            <a:r>
              <a:rPr lang="nb-NO" sz="2000" dirty="0"/>
              <a:t>Reduserte kostnader i 2020 grunnet covid-19 </a:t>
            </a:r>
            <a:br>
              <a:rPr lang="nb-NO" sz="2000" dirty="0"/>
            </a:br>
            <a:r>
              <a:rPr lang="nb-NO" sz="2000" dirty="0"/>
              <a:t>(reduserte kostnader på reise, kurs, konferanser, lavere lønnsoppgjør, høyere sykerefusjoner)</a:t>
            </a:r>
          </a:p>
          <a:p>
            <a:pPr lvl="1"/>
            <a:r>
              <a:rPr lang="nb-NO" sz="2000" dirty="0"/>
              <a:t>Lavere estimert lønnsoppgjør i 2021, men ikke reduserte rammer</a:t>
            </a:r>
          </a:p>
          <a:p>
            <a:pPr lvl="1"/>
            <a:r>
              <a:rPr lang="nb-NO" sz="2000" dirty="0"/>
              <a:t>Lavere pensjonskostnad i år 2021 grunnet covid-19, men ikke reduserte rammer</a:t>
            </a:r>
          </a:p>
          <a:p>
            <a:pPr lvl="1"/>
            <a:r>
              <a:rPr lang="nb-NO" sz="2000" dirty="0"/>
              <a:t>Arbeid med kostnadsreduserende tiltak på enhetene</a:t>
            </a:r>
          </a:p>
          <a:p>
            <a:pPr lvl="1"/>
            <a:r>
              <a:rPr lang="nb-NO" sz="2000" dirty="0"/>
              <a:t>Forventet høyere RBO-inntekter i langtidsperioden grunnet nye tilslag på EU prosjekter</a:t>
            </a:r>
          </a:p>
        </p:txBody>
      </p:sp>
    </p:spTree>
    <p:extLst>
      <p:ext uri="{BB962C8B-B14F-4D97-AF65-F5344CB8AC3E}">
        <p14:creationId xmlns:p14="http://schemas.microsoft.com/office/powerpoint/2010/main" val="179985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Langtidsprognose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772816"/>
            <a:ext cx="859670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5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ra strategi til handling fakultetsstyret 030317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 på hf direktørnettverket 111017</Template>
  <TotalTime>1933</TotalTime>
  <Words>173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fra strategi til handling fakultetsstyret 030317 (2)</vt:lpstr>
      <vt:lpstr>think-cell Slide</vt:lpstr>
      <vt:lpstr>PowerPoint Presentation</vt:lpstr>
      <vt:lpstr>Langtidsprognose</vt:lpstr>
      <vt:lpstr>Langtidsprognose</vt:lpstr>
      <vt:lpstr>Langtidsprognose</vt:lpstr>
      <vt:lpstr>Langtidsprognose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Bakken</dc:creator>
  <cp:lastModifiedBy>Monica Bakken</cp:lastModifiedBy>
  <cp:revision>103</cp:revision>
  <cp:lastPrinted>2019-04-10T12:01:24Z</cp:lastPrinted>
  <dcterms:created xsi:type="dcterms:W3CDTF">2019-03-20T07:26:08Z</dcterms:created>
  <dcterms:modified xsi:type="dcterms:W3CDTF">2021-04-09T07:45:54Z</dcterms:modified>
</cp:coreProperties>
</file>