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6" r:id="rId4"/>
    <p:sldId id="262" r:id="rId5"/>
    <p:sldId id="259" r:id="rId6"/>
    <p:sldId id="260" r:id="rId7"/>
    <p:sldId id="263" r:id="rId8"/>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990676-6102-40CF-9FC0-BF056D4E4C41}" type="datetimeFigureOut">
              <a:rPr lang="nb-NO" smtClean="0"/>
              <a:t>15.04.2021</a:t>
            </a:fld>
            <a:endParaRPr lang="nb-N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F5EC3A-B982-4B7B-B2D9-5CBDDDFADABF}" type="slidenum">
              <a:rPr lang="nb-NO" smtClean="0"/>
              <a:t>‹#›</a:t>
            </a:fld>
            <a:endParaRPr lang="nb-NO"/>
          </a:p>
        </p:txBody>
      </p:sp>
    </p:spTree>
    <p:extLst>
      <p:ext uri="{BB962C8B-B14F-4D97-AF65-F5344CB8AC3E}">
        <p14:creationId xmlns:p14="http://schemas.microsoft.com/office/powerpoint/2010/main" val="1407650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Panelet avgrenset oppgaven til å evaluere i alle fall TRE ASPEKTER ved kvalitet: kvalitet i inputen til programmet (rekruttering og hvorvidt programmet er attraktivt), kvalitet i programmets tilbud og struktur og styring, og kvalitet i programmets resultater eller output.</a:t>
            </a:r>
          </a:p>
        </p:txBody>
      </p:sp>
      <p:sp>
        <p:nvSpPr>
          <p:cNvPr id="4" name="Plassholder for lysbildenummer 3"/>
          <p:cNvSpPr>
            <a:spLocks noGrp="1"/>
          </p:cNvSpPr>
          <p:nvPr>
            <p:ph type="sldNum" sz="quarter" idx="5"/>
          </p:nvPr>
        </p:nvSpPr>
        <p:spPr/>
        <p:txBody>
          <a:bodyPr/>
          <a:lstStyle/>
          <a:p>
            <a:fld id="{C3D7776C-50A6-4C4D-A7C7-03A353128CD0}" type="slidenum">
              <a:rPr lang="nb-NO" smtClean="0"/>
              <a:t>2</a:t>
            </a:fld>
            <a:endParaRPr lang="nb-NO"/>
          </a:p>
        </p:txBody>
      </p:sp>
    </p:spTree>
    <p:extLst>
      <p:ext uri="{BB962C8B-B14F-4D97-AF65-F5344CB8AC3E}">
        <p14:creationId xmlns:p14="http://schemas.microsoft.com/office/powerpoint/2010/main" val="3374571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noProof="0" dirty="0"/>
              <a:t>Panelet delte sine anbefalinger inn i følgende fem hovedområder:</a:t>
            </a:r>
          </a:p>
          <a:p>
            <a:r>
              <a:rPr lang="nb-NO" sz="1200" b="1" i="0" u="none" strike="noStrike" kern="1200" baseline="0" noProof="0" dirty="0">
                <a:solidFill>
                  <a:schemeClr val="tx1"/>
                </a:solidFill>
                <a:latin typeface="+mn-lt"/>
                <a:ea typeface="+mn-ea"/>
                <a:cs typeface="+mn-cs"/>
              </a:rPr>
              <a:t>Program </a:t>
            </a:r>
            <a:r>
              <a:rPr lang="nb-NO" sz="1200" b="1" i="0" u="none" strike="noStrike" kern="1200" baseline="0" noProof="0" dirty="0" err="1">
                <a:solidFill>
                  <a:schemeClr val="tx1"/>
                </a:solidFill>
                <a:latin typeface="+mn-lt"/>
                <a:ea typeface="+mn-ea"/>
                <a:cs typeface="+mn-cs"/>
              </a:rPr>
              <a:t>structure</a:t>
            </a:r>
            <a:r>
              <a:rPr lang="nb-NO" sz="1200" b="1" i="0" u="none" strike="noStrike" kern="1200" baseline="0" noProof="0" dirty="0">
                <a:solidFill>
                  <a:schemeClr val="tx1"/>
                </a:solidFill>
                <a:latin typeface="+mn-lt"/>
                <a:ea typeface="+mn-ea"/>
                <a:cs typeface="+mn-cs"/>
              </a:rPr>
              <a:t> and </a:t>
            </a:r>
            <a:r>
              <a:rPr lang="nb-NO" sz="1200" b="1" i="0" u="none" strike="noStrike" kern="1200" baseline="0" noProof="0" dirty="0" err="1">
                <a:solidFill>
                  <a:schemeClr val="tx1"/>
                </a:solidFill>
                <a:latin typeface="+mn-lt"/>
                <a:ea typeface="+mn-ea"/>
                <a:cs typeface="+mn-cs"/>
              </a:rPr>
              <a:t>coordination</a:t>
            </a:r>
            <a:endParaRPr lang="nb-NO" sz="1200" b="1" i="0" u="none" strike="noStrike" kern="1200" baseline="0" noProof="0" dirty="0">
              <a:solidFill>
                <a:schemeClr val="tx1"/>
              </a:solidFill>
              <a:latin typeface="+mn-lt"/>
              <a:ea typeface="+mn-ea"/>
              <a:cs typeface="+mn-cs"/>
            </a:endParaRPr>
          </a:p>
          <a:p>
            <a:r>
              <a:rPr lang="nb-NO" sz="1200" b="0" i="0" u="none" strike="noStrike" kern="1200" baseline="0" noProof="0" dirty="0">
                <a:solidFill>
                  <a:schemeClr val="tx1"/>
                </a:solidFill>
                <a:latin typeface="+mn-lt"/>
                <a:ea typeface="+mn-ea"/>
                <a:cs typeface="+mn-cs"/>
              </a:rPr>
              <a:t>Fakultetet har valgt en desentralisert modell, og i vår selvforståelse er det gode historiske og faglige grunner til det. Panelet mener svaret på heterogenitet i programmet ikke MÅ være desentralisering av all oppfølging. Det er mange områder vi kunne koordinert oss bedre uten at det blir et SENTRALISERT program. </a:t>
            </a:r>
          </a:p>
          <a:p>
            <a:r>
              <a:rPr lang="nb-NO" sz="1200" b="0" i="0" u="none" strike="noStrike" kern="1200" baseline="0" noProof="0" dirty="0">
                <a:solidFill>
                  <a:schemeClr val="tx1"/>
                </a:solidFill>
                <a:latin typeface="+mn-lt"/>
                <a:ea typeface="+mn-ea"/>
                <a:cs typeface="+mn-cs"/>
              </a:rPr>
              <a:t>Områder vi kan utvide samarbeidet: administrasjon, ph.d.-kurs, opplæring og oppfølging av ph.d.-veiledere, oppfølging av internasjonale kandidater osv. Koordineringen og utviklingen av dette samarbeidet foreslås lagt til ph.d.-utvalget og ph.d.-ledernettverket.</a:t>
            </a:r>
            <a:endParaRPr lang="nb-NO" sz="1200" b="1" i="0" u="none" strike="noStrike" kern="1200" baseline="0" noProof="0" dirty="0">
              <a:solidFill>
                <a:schemeClr val="tx1"/>
              </a:solidFill>
              <a:latin typeface="+mn-lt"/>
              <a:ea typeface="+mn-ea"/>
              <a:cs typeface="+mn-cs"/>
            </a:endParaRPr>
          </a:p>
          <a:p>
            <a:r>
              <a:rPr lang="nb-NO" sz="1200" b="1" i="0" u="none" strike="noStrike" kern="1200" baseline="0" noProof="0" dirty="0" err="1">
                <a:solidFill>
                  <a:schemeClr val="tx1"/>
                </a:solidFill>
                <a:latin typeface="+mn-lt"/>
                <a:ea typeface="+mn-ea"/>
                <a:cs typeface="+mn-cs"/>
              </a:rPr>
              <a:t>Recruitment</a:t>
            </a:r>
            <a:r>
              <a:rPr lang="nb-NO" sz="1200" b="1" i="0" u="none" strike="noStrike" kern="1200" baseline="0" noProof="0" dirty="0">
                <a:solidFill>
                  <a:schemeClr val="tx1"/>
                </a:solidFill>
                <a:latin typeface="+mn-lt"/>
                <a:ea typeface="+mn-ea"/>
                <a:cs typeface="+mn-cs"/>
              </a:rPr>
              <a:t>, </a:t>
            </a:r>
            <a:r>
              <a:rPr lang="nb-NO" sz="1200" b="1" i="0" u="none" strike="noStrike" kern="1200" baseline="0" noProof="0" dirty="0" err="1">
                <a:solidFill>
                  <a:schemeClr val="tx1"/>
                </a:solidFill>
                <a:latin typeface="+mn-lt"/>
                <a:ea typeface="+mn-ea"/>
                <a:cs typeface="+mn-cs"/>
              </a:rPr>
              <a:t>attractiveness</a:t>
            </a:r>
            <a:r>
              <a:rPr lang="nb-NO" sz="1200" b="1" i="0" u="none" strike="noStrike" kern="1200" baseline="0" noProof="0" dirty="0">
                <a:solidFill>
                  <a:schemeClr val="tx1"/>
                </a:solidFill>
                <a:latin typeface="+mn-lt"/>
                <a:ea typeface="+mn-ea"/>
                <a:cs typeface="+mn-cs"/>
              </a:rPr>
              <a:t>, and </a:t>
            </a:r>
            <a:r>
              <a:rPr lang="nb-NO" sz="1200" b="1" i="0" u="none" strike="noStrike" kern="1200" baseline="0" noProof="0" dirty="0" err="1">
                <a:solidFill>
                  <a:schemeClr val="tx1"/>
                </a:solidFill>
                <a:latin typeface="+mn-lt"/>
                <a:ea typeface="+mn-ea"/>
                <a:cs typeface="+mn-cs"/>
              </a:rPr>
              <a:t>internationalization</a:t>
            </a:r>
            <a:endParaRPr lang="nb-NO" sz="1200" b="1" i="0" u="none" strike="noStrike" kern="1200" baseline="0" noProof="0" dirty="0">
              <a:solidFill>
                <a:schemeClr val="tx1"/>
              </a:solidFill>
              <a:latin typeface="+mn-lt"/>
              <a:ea typeface="+mn-ea"/>
              <a:cs typeface="+mn-cs"/>
            </a:endParaRPr>
          </a:p>
          <a:p>
            <a:r>
              <a:rPr lang="nb-NO" sz="1200" b="0" i="0" u="none" strike="noStrike" kern="1200" baseline="0" noProof="0" dirty="0">
                <a:solidFill>
                  <a:schemeClr val="tx1"/>
                </a:solidFill>
                <a:latin typeface="+mn-lt"/>
                <a:ea typeface="+mn-ea"/>
                <a:cs typeface="+mn-cs"/>
              </a:rPr>
              <a:t>Først og fremst ser panelet en utfordring i at for snevre utlysninger fører til få søkere. Dette er en utfordring for kvaliteten i input – her er vel allerede viljen til styring ganske sterk. </a:t>
            </a:r>
          </a:p>
          <a:p>
            <a:r>
              <a:rPr lang="nb-NO" sz="1200" b="0" i="0" u="none" strike="noStrike" kern="1200" baseline="0" noProof="0" dirty="0">
                <a:solidFill>
                  <a:schemeClr val="tx1"/>
                </a:solidFill>
                <a:latin typeface="+mn-lt"/>
                <a:ea typeface="+mn-ea"/>
                <a:cs typeface="+mn-cs"/>
              </a:rPr>
              <a:t>Panelet ser på det økende antallet internasjonale kandidater som et kvalitetstegn OG som et tegn på at programmet er attraktivt. Men fakultetet trenger å innføre bedre rutiner for å integrere internasjonale kandidater, rutinene må gjelde for alle institutter. </a:t>
            </a:r>
          </a:p>
          <a:p>
            <a:r>
              <a:rPr lang="nb-NO" sz="1200" b="0" i="0" u="none" strike="noStrike" kern="1200" baseline="0" noProof="0" dirty="0">
                <a:solidFill>
                  <a:schemeClr val="tx1"/>
                </a:solidFill>
                <a:latin typeface="+mn-lt"/>
                <a:ea typeface="+mn-ea"/>
                <a:cs typeface="+mn-cs"/>
              </a:rPr>
              <a:t>Internasjonale/nasjonale kandidater og utenlandsopphold. </a:t>
            </a:r>
          </a:p>
          <a:p>
            <a:r>
              <a:rPr lang="nb-NO" sz="1200" b="1" i="0" u="none" strike="noStrike" kern="1200" baseline="0" noProof="0" dirty="0">
                <a:solidFill>
                  <a:schemeClr val="tx1"/>
                </a:solidFill>
                <a:latin typeface="+mn-lt"/>
                <a:ea typeface="+mn-ea"/>
                <a:cs typeface="+mn-cs"/>
              </a:rPr>
              <a:t>Program and </a:t>
            </a:r>
            <a:r>
              <a:rPr lang="nb-NO" sz="1200" b="1" i="0" u="none" strike="noStrike" kern="1200" baseline="0" noProof="0" dirty="0" err="1">
                <a:solidFill>
                  <a:schemeClr val="tx1"/>
                </a:solidFill>
                <a:latin typeface="+mn-lt"/>
                <a:ea typeface="+mn-ea"/>
                <a:cs typeface="+mn-cs"/>
              </a:rPr>
              <a:t>process</a:t>
            </a:r>
            <a:r>
              <a:rPr lang="nb-NO" sz="1200" b="1" i="0" u="none" strike="noStrike" kern="1200" baseline="0" noProof="0" dirty="0">
                <a:solidFill>
                  <a:schemeClr val="tx1"/>
                </a:solidFill>
                <a:latin typeface="+mn-lt"/>
                <a:ea typeface="+mn-ea"/>
                <a:cs typeface="+mn-cs"/>
              </a:rPr>
              <a:t> </a:t>
            </a:r>
            <a:r>
              <a:rPr lang="nb-NO" sz="1200" b="1" i="0" u="none" strike="noStrike" kern="1200" baseline="0" noProof="0" dirty="0" err="1">
                <a:solidFill>
                  <a:schemeClr val="tx1"/>
                </a:solidFill>
                <a:latin typeface="+mn-lt"/>
                <a:ea typeface="+mn-ea"/>
                <a:cs typeface="+mn-cs"/>
              </a:rPr>
              <a:t>quality</a:t>
            </a:r>
            <a:r>
              <a:rPr lang="nb-NO" sz="1200" b="1" i="0" u="none" strike="noStrike" kern="1200" baseline="0" noProof="0" dirty="0">
                <a:solidFill>
                  <a:schemeClr val="tx1"/>
                </a:solidFill>
                <a:latin typeface="+mn-lt"/>
                <a:ea typeface="+mn-ea"/>
                <a:cs typeface="+mn-cs"/>
              </a:rPr>
              <a:t> - </a:t>
            </a:r>
            <a:r>
              <a:rPr lang="nb-NO" sz="1200" b="1" i="0" u="none" strike="noStrike" kern="1200" baseline="0" noProof="0" dirty="0" err="1">
                <a:solidFill>
                  <a:schemeClr val="tx1"/>
                </a:solidFill>
                <a:latin typeface="+mn-lt"/>
                <a:ea typeface="+mn-ea"/>
                <a:cs typeface="+mn-cs"/>
              </a:rPr>
              <a:t>courses</a:t>
            </a:r>
            <a:r>
              <a:rPr lang="nb-NO" sz="1200" b="1" i="0" u="none" strike="noStrike" kern="1200" baseline="0" noProof="0" dirty="0">
                <a:solidFill>
                  <a:schemeClr val="tx1"/>
                </a:solidFill>
                <a:latin typeface="+mn-lt"/>
                <a:ea typeface="+mn-ea"/>
                <a:cs typeface="+mn-cs"/>
              </a:rPr>
              <a:t>, </a:t>
            </a:r>
            <a:r>
              <a:rPr lang="nb-NO" sz="1200" b="1" i="0" u="none" strike="noStrike" kern="1200" baseline="0" noProof="0" dirty="0" err="1">
                <a:solidFill>
                  <a:schemeClr val="tx1"/>
                </a:solidFill>
                <a:latin typeface="+mn-lt"/>
                <a:ea typeface="+mn-ea"/>
                <a:cs typeface="+mn-cs"/>
              </a:rPr>
              <a:t>supervision</a:t>
            </a:r>
            <a:r>
              <a:rPr lang="nb-NO" sz="1200" b="1" i="0" u="none" strike="noStrike" kern="1200" baseline="0" noProof="0" dirty="0">
                <a:solidFill>
                  <a:schemeClr val="tx1"/>
                </a:solidFill>
                <a:latin typeface="+mn-lt"/>
                <a:ea typeface="+mn-ea"/>
                <a:cs typeface="+mn-cs"/>
              </a:rPr>
              <a:t>, and administrative </a:t>
            </a:r>
            <a:r>
              <a:rPr lang="nb-NO" sz="1200" b="1" i="0" u="none" strike="noStrike" kern="1200" baseline="0" noProof="0" dirty="0" err="1">
                <a:solidFill>
                  <a:schemeClr val="tx1"/>
                </a:solidFill>
                <a:latin typeface="+mn-lt"/>
                <a:ea typeface="+mn-ea"/>
                <a:cs typeface="+mn-cs"/>
              </a:rPr>
              <a:t>follow</a:t>
            </a:r>
            <a:r>
              <a:rPr lang="nb-NO" sz="1200" b="1" i="0" u="none" strike="noStrike" kern="1200" baseline="0" noProof="0" dirty="0">
                <a:solidFill>
                  <a:schemeClr val="tx1"/>
                </a:solidFill>
                <a:latin typeface="+mn-lt"/>
                <a:ea typeface="+mn-ea"/>
                <a:cs typeface="+mn-cs"/>
              </a:rPr>
              <a:t>-up</a:t>
            </a:r>
          </a:p>
          <a:p>
            <a:r>
              <a:rPr lang="nb-NO" sz="1200" b="0" i="0" u="sng" strike="noStrike" kern="1200" baseline="0" noProof="0" dirty="0">
                <a:solidFill>
                  <a:schemeClr val="tx1"/>
                </a:solidFill>
                <a:latin typeface="+mn-lt"/>
                <a:ea typeface="+mn-ea"/>
                <a:cs typeface="+mn-cs"/>
              </a:rPr>
              <a:t>Kurs på instituttene:</a:t>
            </a:r>
          </a:p>
          <a:p>
            <a:r>
              <a:rPr lang="nb-NO" sz="1200" b="0" i="0" u="none" strike="noStrike" kern="1200" baseline="0" noProof="0" dirty="0">
                <a:solidFill>
                  <a:schemeClr val="tx1"/>
                </a:solidFill>
                <a:latin typeface="+mn-lt"/>
                <a:ea typeface="+mn-ea"/>
                <a:cs typeface="+mn-cs"/>
              </a:rPr>
              <a:t>Fakultetet bør opprette en </a:t>
            </a:r>
            <a:r>
              <a:rPr lang="nb-NO" sz="1200" b="0" i="0" u="none" strike="noStrike" kern="1200" baseline="0" noProof="0" dirty="0" err="1">
                <a:solidFill>
                  <a:schemeClr val="tx1"/>
                </a:solidFill>
                <a:latin typeface="+mn-lt"/>
                <a:ea typeface="+mn-ea"/>
                <a:cs typeface="+mn-cs"/>
              </a:rPr>
              <a:t>kursplatform</a:t>
            </a:r>
            <a:r>
              <a:rPr lang="nb-NO" sz="1200" b="0" i="0" u="none" strike="noStrike" kern="1200" baseline="0" noProof="0" dirty="0">
                <a:solidFill>
                  <a:schemeClr val="tx1"/>
                </a:solidFill>
                <a:latin typeface="+mn-lt"/>
                <a:ea typeface="+mn-ea"/>
                <a:cs typeface="+mn-cs"/>
              </a:rPr>
              <a:t> som tillater bedre informasjon og samarbeid på tvers av instituttgrensene. En ideell </a:t>
            </a:r>
            <a:r>
              <a:rPr lang="nb-NO" sz="1200" b="0" i="0" u="none" strike="noStrike" kern="1200" baseline="0" noProof="0" dirty="0" err="1">
                <a:solidFill>
                  <a:schemeClr val="tx1"/>
                </a:solidFill>
                <a:latin typeface="+mn-lt"/>
                <a:ea typeface="+mn-ea"/>
                <a:cs typeface="+mn-cs"/>
              </a:rPr>
              <a:t>platform</a:t>
            </a:r>
            <a:r>
              <a:rPr lang="nb-NO" sz="1200" b="0" i="0" u="none" strike="noStrike" kern="1200" baseline="0" noProof="0" dirty="0">
                <a:solidFill>
                  <a:schemeClr val="tx1"/>
                </a:solidFill>
                <a:latin typeface="+mn-lt"/>
                <a:ea typeface="+mn-ea"/>
                <a:cs typeface="+mn-cs"/>
              </a:rPr>
              <a:t> kommuniserer også kurs ved andre norske universiteter og i utlandet. </a:t>
            </a:r>
          </a:p>
          <a:p>
            <a:r>
              <a:rPr lang="nb-NO" sz="1200" b="0" i="0" u="none" strike="noStrike" kern="1200" baseline="0" noProof="0" dirty="0">
                <a:solidFill>
                  <a:schemeClr val="tx1"/>
                </a:solidFill>
                <a:latin typeface="+mn-lt"/>
                <a:ea typeface="+mn-ea"/>
                <a:cs typeface="+mn-cs"/>
              </a:rPr>
              <a:t>Instituttene bør bli enige om en siste frist for når kurs skal offentliggjøres. Fakultetets program er etter panelets vurdering ikke så stort at det bør tillate så stor variasjon i hvordan programmet utøves på instituttene. Det bør etterstrebe en mer uniform praksis (FOR EKSEMPEL ECTS), noe som igjen kan føre til at det blir enklere å samarbeide mellom instituttene.</a:t>
            </a:r>
          </a:p>
          <a:p>
            <a:r>
              <a:rPr lang="nb-NO" sz="1200" b="0" i="0" u="sng" strike="noStrike" kern="1200" baseline="0" noProof="0" dirty="0">
                <a:solidFill>
                  <a:schemeClr val="tx1"/>
                </a:solidFill>
                <a:latin typeface="+mn-lt"/>
                <a:ea typeface="+mn-ea"/>
                <a:cs typeface="+mn-cs"/>
              </a:rPr>
              <a:t>Felleskursene på fakultetet:</a:t>
            </a:r>
          </a:p>
          <a:p>
            <a:r>
              <a:rPr lang="nb-NO" sz="1200" b="0" i="0" u="none" strike="noStrike" kern="1200" baseline="0" noProof="0" dirty="0">
                <a:solidFill>
                  <a:schemeClr val="tx1"/>
                </a:solidFill>
                <a:latin typeface="+mn-lt"/>
                <a:ea typeface="+mn-ea"/>
                <a:cs typeface="+mn-cs"/>
              </a:rPr>
              <a:t>Introduksjonskurset kan med fordel utgjøre en større del av opplæringsdelen, deles opp, gir trening i </a:t>
            </a:r>
            <a:r>
              <a:rPr lang="nb-NO" sz="1200" b="0" i="0" u="none" strike="noStrike" kern="1200" baseline="0" noProof="0" dirty="0" err="1">
                <a:solidFill>
                  <a:schemeClr val="tx1"/>
                </a:solidFill>
                <a:latin typeface="+mn-lt"/>
                <a:ea typeface="+mn-ea"/>
                <a:cs typeface="+mn-cs"/>
              </a:rPr>
              <a:t>genersike</a:t>
            </a:r>
            <a:r>
              <a:rPr lang="nb-NO" sz="1200" b="0" i="0" u="none" strike="noStrike" kern="1200" baseline="0" noProof="0" dirty="0">
                <a:solidFill>
                  <a:schemeClr val="tx1"/>
                </a:solidFill>
                <a:latin typeface="+mn-lt"/>
                <a:ea typeface="+mn-ea"/>
                <a:cs typeface="+mn-cs"/>
              </a:rPr>
              <a:t> ferdigheter (men ikke uttømmende) og tilbys </a:t>
            </a:r>
            <a:r>
              <a:rPr lang="nb-NO" sz="1200" b="0" i="0" u="none" strike="noStrike" kern="1200" baseline="0" noProof="0" dirty="0" err="1">
                <a:solidFill>
                  <a:schemeClr val="tx1"/>
                </a:solidFill>
                <a:latin typeface="+mn-lt"/>
                <a:ea typeface="+mn-ea"/>
                <a:cs typeface="+mn-cs"/>
              </a:rPr>
              <a:t>modulvis</a:t>
            </a:r>
            <a:r>
              <a:rPr lang="nb-NO" sz="1200" b="0" i="0" u="none" strike="noStrike" kern="1200" baseline="0" noProof="0" dirty="0">
                <a:solidFill>
                  <a:schemeClr val="tx1"/>
                </a:solidFill>
                <a:latin typeface="+mn-lt"/>
                <a:ea typeface="+mn-ea"/>
                <a:cs typeface="+mn-cs"/>
              </a:rPr>
              <a:t> i løpet av graden. Teori og </a:t>
            </a:r>
            <a:r>
              <a:rPr lang="nb-NO" sz="1200" b="0" i="0" u="none" strike="noStrike" kern="1200" baseline="0" noProof="0" dirty="0" err="1">
                <a:solidFill>
                  <a:schemeClr val="tx1"/>
                </a:solidFill>
                <a:latin typeface="+mn-lt"/>
                <a:ea typeface="+mn-ea"/>
                <a:cs typeface="+mn-cs"/>
              </a:rPr>
              <a:t>etikkurset</a:t>
            </a:r>
            <a:r>
              <a:rPr lang="nb-NO" sz="1200" b="0" i="0" u="none" strike="noStrike" kern="1200" baseline="0" noProof="0" dirty="0">
                <a:solidFill>
                  <a:schemeClr val="tx1"/>
                </a:solidFill>
                <a:latin typeface="+mn-lt"/>
                <a:ea typeface="+mn-ea"/>
                <a:cs typeface="+mn-cs"/>
              </a:rPr>
              <a:t>, ENTEN FOR LITE ELLER FOR STORT, panelet falt ned på å foreslå at det gis større plass, og at formatet endres slik at de i større grad er knyttet til kandidatenes arbeid.</a:t>
            </a:r>
          </a:p>
          <a:p>
            <a:r>
              <a:rPr lang="nb-NO" sz="1200" b="0" i="0" u="sng" strike="noStrike" kern="1200" baseline="0" noProof="0" dirty="0">
                <a:solidFill>
                  <a:schemeClr val="tx1"/>
                </a:solidFill>
                <a:latin typeface="+mn-lt"/>
                <a:ea typeface="+mn-ea"/>
                <a:cs typeface="+mn-cs"/>
              </a:rPr>
              <a:t>Veiledning:</a:t>
            </a:r>
          </a:p>
          <a:p>
            <a:r>
              <a:rPr lang="nb-NO" sz="1200" b="0" i="0" u="none" strike="noStrike" kern="1200" baseline="0" noProof="0" dirty="0">
                <a:solidFill>
                  <a:schemeClr val="tx1"/>
                </a:solidFill>
                <a:latin typeface="+mn-lt"/>
                <a:ea typeface="+mn-ea"/>
                <a:cs typeface="+mn-cs"/>
              </a:rPr>
              <a:t>Anbefaler obligatorisk kurs KUN for nye veiledere. Men alle veiledere bør inngå i et nettverk med andre, organisert på instituttene (eventuelt i felleskap mellom noen institutter). </a:t>
            </a:r>
            <a:r>
              <a:rPr lang="nb-NO" sz="1200" b="0" i="0" u="none" strike="noStrike" kern="1200" baseline="0" noProof="0" dirty="0" err="1">
                <a:solidFill>
                  <a:schemeClr val="tx1"/>
                </a:solidFill>
                <a:latin typeface="+mn-lt"/>
                <a:ea typeface="+mn-ea"/>
                <a:cs typeface="+mn-cs"/>
              </a:rPr>
              <a:t>Medveileder</a:t>
            </a:r>
            <a:r>
              <a:rPr lang="nb-NO" sz="1200" b="0" i="0" u="none" strike="noStrike" kern="1200" baseline="0" noProof="0" dirty="0">
                <a:solidFill>
                  <a:schemeClr val="tx1"/>
                </a:solidFill>
                <a:latin typeface="+mn-lt"/>
                <a:ea typeface="+mn-ea"/>
                <a:cs typeface="+mn-cs"/>
              </a:rPr>
              <a:t> oppfordres til, men de var litt delt om dette burde bli felles policy eller ikke.</a:t>
            </a:r>
          </a:p>
          <a:p>
            <a:endParaRPr lang="nb-NO" sz="1200" b="1" i="0" u="none" strike="noStrike" kern="1200" baseline="0" noProof="0" dirty="0">
              <a:solidFill>
                <a:schemeClr val="tx1"/>
              </a:solidFill>
              <a:latin typeface="+mn-lt"/>
              <a:ea typeface="+mn-ea"/>
              <a:cs typeface="+mn-cs"/>
            </a:endParaRPr>
          </a:p>
          <a:p>
            <a:endParaRPr lang="nb-NO" sz="1200" b="1" i="0" u="none" strike="noStrike" kern="1200" baseline="0" noProof="0" dirty="0">
              <a:solidFill>
                <a:schemeClr val="tx1"/>
              </a:solidFill>
              <a:latin typeface="+mn-lt"/>
              <a:ea typeface="+mn-ea"/>
              <a:cs typeface="+mn-cs"/>
            </a:endParaRPr>
          </a:p>
          <a:p>
            <a:endParaRPr lang="nb-NO" noProof="0" dirty="0"/>
          </a:p>
        </p:txBody>
      </p:sp>
      <p:sp>
        <p:nvSpPr>
          <p:cNvPr id="4" name="Plassholder for lysbildenummer 3"/>
          <p:cNvSpPr>
            <a:spLocks noGrp="1"/>
          </p:cNvSpPr>
          <p:nvPr>
            <p:ph type="sldNum" sz="quarter" idx="5"/>
          </p:nvPr>
        </p:nvSpPr>
        <p:spPr/>
        <p:txBody>
          <a:bodyPr/>
          <a:lstStyle/>
          <a:p>
            <a:fld id="{C3D7776C-50A6-4C4D-A7C7-03A353128CD0}" type="slidenum">
              <a:rPr lang="nb-NO" smtClean="0"/>
              <a:t>5</a:t>
            </a:fld>
            <a:endParaRPr lang="nb-NO"/>
          </a:p>
        </p:txBody>
      </p:sp>
    </p:spTree>
    <p:extLst>
      <p:ext uri="{BB962C8B-B14F-4D97-AF65-F5344CB8AC3E}">
        <p14:creationId xmlns:p14="http://schemas.microsoft.com/office/powerpoint/2010/main" val="1977391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i="0" u="none" strike="noStrike" kern="1200" baseline="0" noProof="0" dirty="0" err="1">
                <a:solidFill>
                  <a:schemeClr val="tx1"/>
                </a:solidFill>
                <a:latin typeface="+mn-lt"/>
                <a:ea typeface="+mn-ea"/>
                <a:cs typeface="+mn-cs"/>
              </a:rPr>
              <a:t>Quality</a:t>
            </a:r>
            <a:r>
              <a:rPr lang="nb-NO" sz="1200" b="1" i="0" u="none" strike="noStrike" kern="1200" baseline="0" noProof="0" dirty="0">
                <a:solidFill>
                  <a:schemeClr val="tx1"/>
                </a:solidFill>
                <a:latin typeface="+mn-lt"/>
                <a:ea typeface="+mn-ea"/>
                <a:cs typeface="+mn-cs"/>
              </a:rPr>
              <a:t> </a:t>
            </a:r>
            <a:r>
              <a:rPr lang="nb-NO" sz="1200" b="1" i="0" u="none" strike="noStrike" kern="1200" baseline="0" noProof="0" dirty="0" err="1">
                <a:solidFill>
                  <a:schemeClr val="tx1"/>
                </a:solidFill>
                <a:latin typeface="+mn-lt"/>
                <a:ea typeface="+mn-ea"/>
                <a:cs typeface="+mn-cs"/>
              </a:rPr>
              <a:t>of</a:t>
            </a:r>
            <a:r>
              <a:rPr lang="nb-NO" sz="1200" b="1" i="0" u="none" strike="noStrike" kern="1200" baseline="0" noProof="0" dirty="0">
                <a:solidFill>
                  <a:schemeClr val="tx1"/>
                </a:solidFill>
                <a:latin typeface="+mn-lt"/>
                <a:ea typeface="+mn-ea"/>
                <a:cs typeface="+mn-cs"/>
              </a:rPr>
              <a:t> output – </a:t>
            </a:r>
            <a:r>
              <a:rPr lang="nb-NO" sz="1200" b="1" i="0" u="none" strike="noStrike" kern="1200" baseline="0" noProof="0" dirty="0" err="1">
                <a:solidFill>
                  <a:schemeClr val="tx1"/>
                </a:solidFill>
                <a:latin typeface="+mn-lt"/>
                <a:ea typeface="+mn-ea"/>
                <a:cs typeface="+mn-cs"/>
              </a:rPr>
              <a:t>completion</a:t>
            </a:r>
            <a:r>
              <a:rPr lang="nb-NO" sz="1200" b="1" i="0" u="none" strike="noStrike" kern="1200" baseline="0" noProof="0" dirty="0">
                <a:solidFill>
                  <a:schemeClr val="tx1"/>
                </a:solidFill>
                <a:latin typeface="+mn-lt"/>
                <a:ea typeface="+mn-ea"/>
                <a:cs typeface="+mn-cs"/>
              </a:rPr>
              <a:t>, </a:t>
            </a:r>
            <a:r>
              <a:rPr lang="nb-NO" sz="1200" b="1" i="0" u="none" strike="noStrike" kern="1200" baseline="0" noProof="0" dirty="0" err="1">
                <a:solidFill>
                  <a:schemeClr val="tx1"/>
                </a:solidFill>
                <a:latin typeface="+mn-lt"/>
                <a:ea typeface="+mn-ea"/>
                <a:cs typeface="+mn-cs"/>
              </a:rPr>
              <a:t>scientific</a:t>
            </a:r>
            <a:r>
              <a:rPr lang="nb-NO" sz="1200" b="1" i="0" u="none" strike="noStrike" kern="1200" baseline="0" noProof="0" dirty="0">
                <a:solidFill>
                  <a:schemeClr val="tx1"/>
                </a:solidFill>
                <a:latin typeface="+mn-lt"/>
                <a:ea typeface="+mn-ea"/>
                <a:cs typeface="+mn-cs"/>
              </a:rPr>
              <a:t> output, and skills</a:t>
            </a:r>
          </a:p>
          <a:p>
            <a:r>
              <a:rPr lang="nb-NO" sz="1200" b="0" i="0" u="none" strike="noStrike" kern="1200" baseline="0" noProof="0" dirty="0">
                <a:solidFill>
                  <a:schemeClr val="tx1"/>
                </a:solidFill>
                <a:latin typeface="+mn-lt"/>
                <a:ea typeface="+mn-ea"/>
                <a:cs typeface="+mn-cs"/>
              </a:rPr>
              <a:t>Panelet roser fakultetets praksis med å la kandidatene møte eksterne eksperter jevnlig for å sikre kvalitet i programmet. Denne praksisen bør vi videreføre, og gjerne gjøre likere mellom instituttene. De er mer usikre på om fakultetet har gode nok rutiner for å samle data om kvaliteten i programmet. De inviterer fakultetet til å vurdere om det systematisk bør samle og evaluere informasjon om:</a:t>
            </a:r>
          </a:p>
          <a:p>
            <a:pPr marL="171450" indent="-171450">
              <a:buFontTx/>
              <a:buChar char="-"/>
            </a:pPr>
            <a:r>
              <a:rPr lang="nb-NO" sz="1200" b="0" i="0" u="none" strike="noStrike" kern="1200" baseline="0" noProof="0" dirty="0">
                <a:solidFill>
                  <a:schemeClr val="tx1"/>
                </a:solidFill>
                <a:latin typeface="+mn-lt"/>
                <a:ea typeface="+mn-ea"/>
                <a:cs typeface="+mn-cs"/>
              </a:rPr>
              <a:t>Antall søkere til ph.d.-stillinger</a:t>
            </a:r>
          </a:p>
          <a:p>
            <a:pPr marL="171450" indent="-171450">
              <a:buFontTx/>
              <a:buChar char="-"/>
            </a:pPr>
            <a:r>
              <a:rPr lang="nb-NO" sz="1200" b="0" i="0" u="none" strike="noStrike" kern="1200" baseline="0" noProof="0" dirty="0">
                <a:solidFill>
                  <a:schemeClr val="tx1"/>
                </a:solidFill>
                <a:latin typeface="+mn-lt"/>
                <a:ea typeface="+mn-ea"/>
                <a:cs typeface="+mn-cs"/>
              </a:rPr>
              <a:t>Hvor ferdige kandidater jobber etter endt grad</a:t>
            </a:r>
          </a:p>
          <a:p>
            <a:pPr marL="171450" indent="-171450">
              <a:buFontTx/>
              <a:buChar char="-"/>
            </a:pPr>
            <a:r>
              <a:rPr lang="nb-NO" sz="1200" b="0" i="0" u="none" strike="noStrike" kern="1200" baseline="0" noProof="0" dirty="0">
                <a:solidFill>
                  <a:schemeClr val="tx1"/>
                </a:solidFill>
                <a:latin typeface="+mn-lt"/>
                <a:ea typeface="+mn-ea"/>
                <a:cs typeface="+mn-cs"/>
              </a:rPr>
              <a:t>Hvor tilfreds kandidatene er med programmet (burde kunne innarbeides i </a:t>
            </a:r>
            <a:r>
              <a:rPr lang="nb-NO" sz="1200" b="0" i="0" u="none" strike="noStrike" kern="1200" baseline="0" noProof="0" dirty="0" err="1">
                <a:solidFill>
                  <a:schemeClr val="tx1"/>
                </a:solidFill>
                <a:latin typeface="+mn-lt"/>
                <a:ea typeface="+mn-ea"/>
                <a:cs typeface="+mn-cs"/>
              </a:rPr>
              <a:t>årsrapporteringen</a:t>
            </a:r>
            <a:r>
              <a:rPr lang="nb-NO" sz="1200" b="0" i="0" u="none" strike="noStrike" kern="1200" baseline="0" noProof="0" dirty="0">
                <a:solidFill>
                  <a:schemeClr val="tx1"/>
                </a:solidFill>
                <a:latin typeface="+mn-lt"/>
                <a:ea typeface="+mn-ea"/>
                <a:cs typeface="+mn-cs"/>
              </a:rPr>
              <a:t>)</a:t>
            </a:r>
          </a:p>
          <a:p>
            <a:pPr marL="171450" indent="-171450">
              <a:buFontTx/>
              <a:buChar char="-"/>
            </a:pPr>
            <a:r>
              <a:rPr lang="nb-NO" sz="1200" b="0" i="0" u="none" strike="noStrike" kern="1200" baseline="0" noProof="0" dirty="0">
                <a:solidFill>
                  <a:schemeClr val="tx1"/>
                </a:solidFill>
                <a:latin typeface="+mn-lt"/>
                <a:ea typeface="+mn-ea"/>
                <a:cs typeface="+mn-cs"/>
              </a:rPr>
              <a:t>Antall og kvalitet på publikasjoner som er basert på ph.d.-avhandlinger. </a:t>
            </a:r>
          </a:p>
          <a:p>
            <a:pPr marL="0" indent="0">
              <a:buFontTx/>
              <a:buNone/>
            </a:pPr>
            <a:endParaRPr lang="nb-NO" sz="1200" b="0" i="0" u="none" strike="noStrike" kern="1200" baseline="0" noProof="0" dirty="0">
              <a:solidFill>
                <a:schemeClr val="tx1"/>
              </a:solidFill>
              <a:latin typeface="+mn-lt"/>
              <a:ea typeface="+mn-ea"/>
              <a:cs typeface="+mn-cs"/>
            </a:endParaRPr>
          </a:p>
          <a:p>
            <a:pPr marL="0" indent="0">
              <a:buFontTx/>
              <a:buNone/>
            </a:pPr>
            <a:r>
              <a:rPr lang="nb-NO" sz="1200" b="0" i="0" u="none" strike="noStrike" kern="1200" baseline="0" noProof="0" dirty="0">
                <a:solidFill>
                  <a:schemeClr val="tx1"/>
                </a:solidFill>
                <a:latin typeface="+mn-lt"/>
                <a:ea typeface="+mn-ea"/>
                <a:cs typeface="+mn-cs"/>
              </a:rPr>
              <a:t>Listen er ikke ment å være uttømmende. Det viktigste tipset fra </a:t>
            </a:r>
            <a:r>
              <a:rPr lang="nb-NO" sz="1200" b="0" i="0" u="none" strike="noStrike" kern="1200" baseline="0" noProof="0" dirty="0" err="1">
                <a:solidFill>
                  <a:schemeClr val="tx1"/>
                </a:solidFill>
                <a:latin typeface="+mn-lt"/>
                <a:ea typeface="+mn-ea"/>
                <a:cs typeface="+mn-cs"/>
              </a:rPr>
              <a:t>penelet</a:t>
            </a:r>
            <a:r>
              <a:rPr lang="nb-NO" sz="1200" b="0" i="0" u="none" strike="noStrike" kern="1200" baseline="0" noProof="0" dirty="0">
                <a:solidFill>
                  <a:schemeClr val="tx1"/>
                </a:solidFill>
                <a:latin typeface="+mn-lt"/>
                <a:ea typeface="+mn-ea"/>
                <a:cs typeface="+mn-cs"/>
              </a:rPr>
              <a:t> er at fakultetet begynner å samle og sammenlikne data om kvalitet.</a:t>
            </a:r>
          </a:p>
          <a:p>
            <a:pPr marL="0" indent="0">
              <a:buFontTx/>
              <a:buNone/>
            </a:pPr>
            <a:r>
              <a:rPr lang="nb-NO" sz="1200" b="0" i="0" u="none" strike="noStrike" kern="1200" baseline="0" noProof="0" dirty="0">
                <a:solidFill>
                  <a:schemeClr val="tx1"/>
                </a:solidFill>
                <a:latin typeface="+mn-lt"/>
                <a:ea typeface="+mn-ea"/>
                <a:cs typeface="+mn-cs"/>
              </a:rPr>
              <a:t>Gjennomføringsstipendperioden bør utnyttes bedre til å sikre at kandidatene får utvikle de generiske ferdighetene den enkelte har behov for. Ut over dette bør også programeierne og utøverne av programmet betrakte hele programmet som en arena av læringssituasjoner for å lære overførbare ferdigheter – disse kan ikke løses med noen enkle kurs.</a:t>
            </a:r>
          </a:p>
          <a:p>
            <a:r>
              <a:rPr lang="nb-NO" sz="1200" b="1" i="0" u="none" strike="noStrike" kern="1200" baseline="0" noProof="0" dirty="0" err="1">
                <a:solidFill>
                  <a:schemeClr val="tx1"/>
                </a:solidFill>
                <a:latin typeface="+mn-lt"/>
                <a:ea typeface="+mn-ea"/>
                <a:cs typeface="+mn-cs"/>
              </a:rPr>
              <a:t>Quality</a:t>
            </a:r>
            <a:r>
              <a:rPr lang="nb-NO" sz="1200" b="1" i="0" u="none" strike="noStrike" kern="1200" baseline="0" noProof="0" dirty="0">
                <a:solidFill>
                  <a:schemeClr val="tx1"/>
                </a:solidFill>
                <a:latin typeface="+mn-lt"/>
                <a:ea typeface="+mn-ea"/>
                <a:cs typeface="+mn-cs"/>
              </a:rPr>
              <a:t> </a:t>
            </a:r>
            <a:r>
              <a:rPr lang="nb-NO" sz="1200" b="1" i="0" u="none" strike="noStrike" kern="1200" baseline="0" noProof="0" dirty="0" err="1">
                <a:solidFill>
                  <a:schemeClr val="tx1"/>
                </a:solidFill>
                <a:latin typeface="+mn-lt"/>
                <a:ea typeface="+mn-ea"/>
                <a:cs typeface="+mn-cs"/>
              </a:rPr>
              <a:t>assurance</a:t>
            </a:r>
            <a:r>
              <a:rPr lang="nb-NO" sz="1200" b="1" i="0" u="none" strike="noStrike" kern="1200" baseline="0" noProof="0" dirty="0">
                <a:solidFill>
                  <a:schemeClr val="tx1"/>
                </a:solidFill>
                <a:latin typeface="+mn-lt"/>
                <a:ea typeface="+mn-ea"/>
                <a:cs typeface="+mn-cs"/>
              </a:rPr>
              <a:t> and </a:t>
            </a:r>
            <a:r>
              <a:rPr lang="nb-NO" sz="1200" b="1" i="0" u="none" strike="noStrike" kern="1200" baseline="0" noProof="0" dirty="0" err="1">
                <a:solidFill>
                  <a:schemeClr val="tx1"/>
                </a:solidFill>
                <a:latin typeface="+mn-lt"/>
                <a:ea typeface="+mn-ea"/>
                <a:cs typeface="+mn-cs"/>
              </a:rPr>
              <a:t>enhancement</a:t>
            </a:r>
            <a:r>
              <a:rPr lang="nb-NO" sz="1200" b="1" i="0" u="none" strike="noStrike" kern="1200" baseline="0" noProof="0" dirty="0">
                <a:solidFill>
                  <a:schemeClr val="tx1"/>
                </a:solidFill>
                <a:latin typeface="+mn-lt"/>
                <a:ea typeface="+mn-ea"/>
                <a:cs typeface="+mn-cs"/>
              </a:rPr>
              <a:t> – </a:t>
            </a:r>
            <a:r>
              <a:rPr lang="nb-NO" sz="1200" b="1" i="0" u="none" strike="noStrike" kern="1200" baseline="0" noProof="0" dirty="0" err="1">
                <a:solidFill>
                  <a:schemeClr val="tx1"/>
                </a:solidFill>
                <a:latin typeface="+mn-lt"/>
                <a:ea typeface="+mn-ea"/>
                <a:cs typeface="+mn-cs"/>
              </a:rPr>
              <a:t>further</a:t>
            </a:r>
            <a:r>
              <a:rPr lang="nb-NO" sz="1200" b="1" i="0" u="none" strike="noStrike" kern="1200" baseline="0" noProof="0" dirty="0">
                <a:solidFill>
                  <a:schemeClr val="tx1"/>
                </a:solidFill>
                <a:latin typeface="+mn-lt"/>
                <a:ea typeface="+mn-ea"/>
                <a:cs typeface="+mn-cs"/>
              </a:rPr>
              <a:t> </a:t>
            </a:r>
            <a:r>
              <a:rPr lang="nb-NO" sz="1200" b="1" i="0" u="none" strike="noStrike" kern="1200" baseline="0" noProof="0" dirty="0" err="1">
                <a:solidFill>
                  <a:schemeClr val="tx1"/>
                </a:solidFill>
                <a:latin typeface="+mn-lt"/>
                <a:ea typeface="+mn-ea"/>
                <a:cs typeface="+mn-cs"/>
              </a:rPr>
              <a:t>work</a:t>
            </a:r>
            <a:r>
              <a:rPr lang="nb-NO" sz="1200" b="1" i="0" u="none" strike="noStrike" kern="1200" baseline="0" noProof="0" dirty="0">
                <a:solidFill>
                  <a:schemeClr val="tx1"/>
                </a:solidFill>
                <a:latin typeface="+mn-lt"/>
                <a:ea typeface="+mn-ea"/>
                <a:cs typeface="+mn-cs"/>
              </a:rPr>
              <a:t> </a:t>
            </a:r>
          </a:p>
          <a:p>
            <a:r>
              <a:rPr lang="nb-NO" sz="1200" b="0" i="0" u="none" strike="noStrike" kern="1200" baseline="0" noProof="0" dirty="0">
                <a:solidFill>
                  <a:schemeClr val="tx1"/>
                </a:solidFill>
                <a:latin typeface="+mn-lt"/>
                <a:ea typeface="+mn-ea"/>
                <a:cs typeface="+mn-cs"/>
              </a:rPr>
              <a:t>Til slutt peker panelet på at kvalitetssikring av programmet i noen grad anses som en administrativ oppgave. Det er viktig at fakultetets programeiere og –ansvarlige tilegner seg og blir enige om et språk for vitenskapelig kvalitet i ph.d.-programmet. Et felles språk og felles standarder for hva høy kvalitet er et nødvendig grunnlag for en felles refleksjon om kvalitet og hvilke tiltak man skal sette inn for å sikre den. Den kontinuerlige diskusjonen om kvalitet bør bygge på systematisk datainnsamling.</a:t>
            </a:r>
            <a:endParaRPr lang="nb-NO" sz="1200" b="1" i="0" u="none" strike="noStrike" kern="1200" baseline="0" noProof="0" dirty="0">
              <a:solidFill>
                <a:schemeClr val="tx1"/>
              </a:solidFill>
              <a:latin typeface="+mn-lt"/>
              <a:ea typeface="+mn-ea"/>
              <a:cs typeface="+mn-cs"/>
            </a:endParaRPr>
          </a:p>
          <a:p>
            <a:endParaRPr lang="nb-NO" noProof="0" dirty="0"/>
          </a:p>
          <a:p>
            <a:endParaRPr lang="nb-NO" noProof="0" dirty="0"/>
          </a:p>
          <a:p>
            <a:r>
              <a:rPr lang="nb-NO" noProof="0" dirty="0"/>
              <a:t>Mer om gjennomføringsperioden side 10.</a:t>
            </a:r>
          </a:p>
          <a:p>
            <a:r>
              <a:rPr lang="nb-NO" noProof="0" dirty="0"/>
              <a:t>Felleskursene se side 5.</a:t>
            </a:r>
          </a:p>
        </p:txBody>
      </p:sp>
      <p:sp>
        <p:nvSpPr>
          <p:cNvPr id="4" name="Plassholder for lysbildenummer 3"/>
          <p:cNvSpPr>
            <a:spLocks noGrp="1"/>
          </p:cNvSpPr>
          <p:nvPr>
            <p:ph type="sldNum" sz="quarter" idx="5"/>
          </p:nvPr>
        </p:nvSpPr>
        <p:spPr/>
        <p:txBody>
          <a:bodyPr/>
          <a:lstStyle/>
          <a:p>
            <a:fld id="{C3D7776C-50A6-4C4D-A7C7-03A353128CD0}" type="slidenum">
              <a:rPr lang="nb-NO" smtClean="0"/>
              <a:t>6</a:t>
            </a:fld>
            <a:endParaRPr lang="nb-NO"/>
          </a:p>
        </p:txBody>
      </p:sp>
    </p:spTree>
    <p:extLst>
      <p:ext uri="{BB962C8B-B14F-4D97-AF65-F5344CB8AC3E}">
        <p14:creationId xmlns:p14="http://schemas.microsoft.com/office/powerpoint/2010/main" val="2299575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nb-N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nb-NO"/>
          </a:p>
        </p:txBody>
      </p:sp>
      <p:sp>
        <p:nvSpPr>
          <p:cNvPr id="4" name="Date Placeholder 3"/>
          <p:cNvSpPr>
            <a:spLocks noGrp="1"/>
          </p:cNvSpPr>
          <p:nvPr>
            <p:ph type="dt" sz="half" idx="10"/>
          </p:nvPr>
        </p:nvSpPr>
        <p:spPr/>
        <p:txBody>
          <a:bodyPr/>
          <a:lstStyle/>
          <a:p>
            <a:fld id="{051CDDE8-ED5F-4339-866E-30EC0AC00BC6}" type="datetimeFigureOut">
              <a:rPr lang="nb-NO" smtClean="0"/>
              <a:t>15.04.2021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7A7209-078D-499F-B263-1B1CCD0C0641}" type="slidenum">
              <a:rPr lang="nb-NO" smtClean="0"/>
              <a:t>‹#›</a:t>
            </a:fld>
            <a:endParaRPr lang="nb-NO"/>
          </a:p>
        </p:txBody>
      </p:sp>
    </p:spTree>
    <p:extLst>
      <p:ext uri="{BB962C8B-B14F-4D97-AF65-F5344CB8AC3E}">
        <p14:creationId xmlns:p14="http://schemas.microsoft.com/office/powerpoint/2010/main" val="3997401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051CDDE8-ED5F-4339-866E-30EC0AC00BC6}" type="datetimeFigureOut">
              <a:rPr lang="nb-NO" smtClean="0"/>
              <a:t>15.04.2021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7A7209-078D-499F-B263-1B1CCD0C0641}" type="slidenum">
              <a:rPr lang="nb-NO" smtClean="0"/>
              <a:t>‹#›</a:t>
            </a:fld>
            <a:endParaRPr lang="nb-NO"/>
          </a:p>
        </p:txBody>
      </p:sp>
    </p:spTree>
    <p:extLst>
      <p:ext uri="{BB962C8B-B14F-4D97-AF65-F5344CB8AC3E}">
        <p14:creationId xmlns:p14="http://schemas.microsoft.com/office/powerpoint/2010/main" val="2078449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051CDDE8-ED5F-4339-866E-30EC0AC00BC6}" type="datetimeFigureOut">
              <a:rPr lang="nb-NO" smtClean="0"/>
              <a:t>15.04.2021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7A7209-078D-499F-B263-1B1CCD0C0641}" type="slidenum">
              <a:rPr lang="nb-NO" smtClean="0"/>
              <a:t>‹#›</a:t>
            </a:fld>
            <a:endParaRPr lang="nb-NO"/>
          </a:p>
        </p:txBody>
      </p:sp>
    </p:spTree>
    <p:extLst>
      <p:ext uri="{BB962C8B-B14F-4D97-AF65-F5344CB8AC3E}">
        <p14:creationId xmlns:p14="http://schemas.microsoft.com/office/powerpoint/2010/main" val="2721974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051CDDE8-ED5F-4339-866E-30EC0AC00BC6}" type="datetimeFigureOut">
              <a:rPr lang="nb-NO" smtClean="0"/>
              <a:t>15.04.2021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7A7209-078D-499F-B263-1B1CCD0C0641}" type="slidenum">
              <a:rPr lang="nb-NO" smtClean="0"/>
              <a:t>‹#›</a:t>
            </a:fld>
            <a:endParaRPr lang="nb-NO"/>
          </a:p>
        </p:txBody>
      </p:sp>
    </p:spTree>
    <p:extLst>
      <p:ext uri="{BB962C8B-B14F-4D97-AF65-F5344CB8AC3E}">
        <p14:creationId xmlns:p14="http://schemas.microsoft.com/office/powerpoint/2010/main" val="2262136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nb-NO"/>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1CDDE8-ED5F-4339-866E-30EC0AC00BC6}" type="datetimeFigureOut">
              <a:rPr lang="nb-NO" smtClean="0"/>
              <a:t>15.04.2021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7A7209-078D-499F-B263-1B1CCD0C0641}" type="slidenum">
              <a:rPr lang="nb-NO" smtClean="0"/>
              <a:t>‹#›</a:t>
            </a:fld>
            <a:endParaRPr lang="nb-NO"/>
          </a:p>
        </p:txBody>
      </p:sp>
    </p:spTree>
    <p:extLst>
      <p:ext uri="{BB962C8B-B14F-4D97-AF65-F5344CB8AC3E}">
        <p14:creationId xmlns:p14="http://schemas.microsoft.com/office/powerpoint/2010/main" val="4195463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Date Placeholder 4"/>
          <p:cNvSpPr>
            <a:spLocks noGrp="1"/>
          </p:cNvSpPr>
          <p:nvPr>
            <p:ph type="dt" sz="half" idx="10"/>
          </p:nvPr>
        </p:nvSpPr>
        <p:spPr/>
        <p:txBody>
          <a:bodyPr/>
          <a:lstStyle/>
          <a:p>
            <a:fld id="{051CDDE8-ED5F-4339-866E-30EC0AC00BC6}" type="datetimeFigureOut">
              <a:rPr lang="nb-NO" smtClean="0"/>
              <a:t>15.04.2021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B7A7209-078D-499F-B263-1B1CCD0C0641}" type="slidenum">
              <a:rPr lang="nb-NO" smtClean="0"/>
              <a:t>‹#›</a:t>
            </a:fld>
            <a:endParaRPr lang="nb-NO"/>
          </a:p>
        </p:txBody>
      </p:sp>
    </p:spTree>
    <p:extLst>
      <p:ext uri="{BB962C8B-B14F-4D97-AF65-F5344CB8AC3E}">
        <p14:creationId xmlns:p14="http://schemas.microsoft.com/office/powerpoint/2010/main" val="4054768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nb-NO"/>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Date Placeholder 6"/>
          <p:cNvSpPr>
            <a:spLocks noGrp="1"/>
          </p:cNvSpPr>
          <p:nvPr>
            <p:ph type="dt" sz="half" idx="10"/>
          </p:nvPr>
        </p:nvSpPr>
        <p:spPr/>
        <p:txBody>
          <a:bodyPr/>
          <a:lstStyle/>
          <a:p>
            <a:fld id="{051CDDE8-ED5F-4339-866E-30EC0AC00BC6}" type="datetimeFigureOut">
              <a:rPr lang="nb-NO" smtClean="0"/>
              <a:t>15.04.2021</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8B7A7209-078D-499F-B263-1B1CCD0C0641}" type="slidenum">
              <a:rPr lang="nb-NO" smtClean="0"/>
              <a:t>‹#›</a:t>
            </a:fld>
            <a:endParaRPr lang="nb-NO"/>
          </a:p>
        </p:txBody>
      </p:sp>
    </p:spTree>
    <p:extLst>
      <p:ext uri="{BB962C8B-B14F-4D97-AF65-F5344CB8AC3E}">
        <p14:creationId xmlns:p14="http://schemas.microsoft.com/office/powerpoint/2010/main" val="120646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Date Placeholder 2"/>
          <p:cNvSpPr>
            <a:spLocks noGrp="1"/>
          </p:cNvSpPr>
          <p:nvPr>
            <p:ph type="dt" sz="half" idx="10"/>
          </p:nvPr>
        </p:nvSpPr>
        <p:spPr/>
        <p:txBody>
          <a:bodyPr/>
          <a:lstStyle/>
          <a:p>
            <a:fld id="{051CDDE8-ED5F-4339-866E-30EC0AC00BC6}" type="datetimeFigureOut">
              <a:rPr lang="nb-NO" smtClean="0"/>
              <a:t>15.04.2021</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8B7A7209-078D-499F-B263-1B1CCD0C0641}" type="slidenum">
              <a:rPr lang="nb-NO" smtClean="0"/>
              <a:t>‹#›</a:t>
            </a:fld>
            <a:endParaRPr lang="nb-NO"/>
          </a:p>
        </p:txBody>
      </p:sp>
    </p:spTree>
    <p:extLst>
      <p:ext uri="{BB962C8B-B14F-4D97-AF65-F5344CB8AC3E}">
        <p14:creationId xmlns:p14="http://schemas.microsoft.com/office/powerpoint/2010/main" val="224617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1CDDE8-ED5F-4339-866E-30EC0AC00BC6}" type="datetimeFigureOut">
              <a:rPr lang="nb-NO" smtClean="0"/>
              <a:t>15.04.2021</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8B7A7209-078D-499F-B263-1B1CCD0C0641}" type="slidenum">
              <a:rPr lang="nb-NO" smtClean="0"/>
              <a:t>‹#›</a:t>
            </a:fld>
            <a:endParaRPr lang="nb-NO"/>
          </a:p>
        </p:txBody>
      </p:sp>
    </p:spTree>
    <p:extLst>
      <p:ext uri="{BB962C8B-B14F-4D97-AF65-F5344CB8AC3E}">
        <p14:creationId xmlns:p14="http://schemas.microsoft.com/office/powerpoint/2010/main" val="2750964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nb-NO"/>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1CDDE8-ED5F-4339-866E-30EC0AC00BC6}" type="datetimeFigureOut">
              <a:rPr lang="nb-NO" smtClean="0"/>
              <a:t>15.04.2021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B7A7209-078D-499F-B263-1B1CCD0C0641}" type="slidenum">
              <a:rPr lang="nb-NO" smtClean="0"/>
              <a:t>‹#›</a:t>
            </a:fld>
            <a:endParaRPr lang="nb-NO"/>
          </a:p>
        </p:txBody>
      </p:sp>
    </p:spTree>
    <p:extLst>
      <p:ext uri="{BB962C8B-B14F-4D97-AF65-F5344CB8AC3E}">
        <p14:creationId xmlns:p14="http://schemas.microsoft.com/office/powerpoint/2010/main" val="2846548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nb-NO"/>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1CDDE8-ED5F-4339-866E-30EC0AC00BC6}" type="datetimeFigureOut">
              <a:rPr lang="nb-NO" smtClean="0"/>
              <a:t>15.04.2021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B7A7209-078D-499F-B263-1B1CCD0C0641}" type="slidenum">
              <a:rPr lang="nb-NO" smtClean="0"/>
              <a:t>‹#›</a:t>
            </a:fld>
            <a:endParaRPr lang="nb-NO"/>
          </a:p>
        </p:txBody>
      </p:sp>
    </p:spTree>
    <p:extLst>
      <p:ext uri="{BB962C8B-B14F-4D97-AF65-F5344CB8AC3E}">
        <p14:creationId xmlns:p14="http://schemas.microsoft.com/office/powerpoint/2010/main" val="195525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nb-NO"/>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1CDDE8-ED5F-4339-866E-30EC0AC00BC6}" type="datetimeFigureOut">
              <a:rPr lang="nb-NO" smtClean="0"/>
              <a:t>15.04.2021</a:t>
            </a:fld>
            <a:endParaRPr lang="nb-N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A7209-078D-499F-B263-1B1CCD0C0641}" type="slidenum">
              <a:rPr lang="nb-NO" smtClean="0"/>
              <a:t>‹#›</a:t>
            </a:fld>
            <a:endParaRPr lang="nb-NO"/>
          </a:p>
        </p:txBody>
      </p:sp>
    </p:spTree>
    <p:extLst>
      <p:ext uri="{BB962C8B-B14F-4D97-AF65-F5344CB8AC3E}">
        <p14:creationId xmlns:p14="http://schemas.microsoft.com/office/powerpoint/2010/main" val="574459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nb-NO"/>
          </a:p>
        </p:txBody>
      </p:sp>
      <p:sp>
        <p:nvSpPr>
          <p:cNvPr id="8" name="Content Placeholder 7"/>
          <p:cNvSpPr>
            <a:spLocks noGrp="1"/>
          </p:cNvSpPr>
          <p:nvPr>
            <p:ph idx="1"/>
          </p:nvPr>
        </p:nvSpPr>
        <p:spPr/>
        <p:txBody>
          <a:bodyPr/>
          <a:lstStyle/>
          <a:p>
            <a:endParaRPr lang="nb-NO"/>
          </a:p>
        </p:txBody>
      </p:sp>
      <p:sp>
        <p:nvSpPr>
          <p:cNvPr id="9" name="Plassholder for lysbildenummer 8">
            <a:extLst>
              <a:ext uri="{FF2B5EF4-FFF2-40B4-BE49-F238E27FC236}">
                <a16:creationId xmlns:a16="http://schemas.microsoft.com/office/drawing/2014/main" id="{A0D43E2A-51A2-46F3-97A6-7B9B749A3BDE}"/>
              </a:ext>
            </a:extLst>
          </p:cNvPr>
          <p:cNvSpPr>
            <a:spLocks noGrp="1"/>
          </p:cNvSpPr>
          <p:nvPr>
            <p:ph type="sldNum" sz="quarter" idx="12"/>
          </p:nvPr>
        </p:nvSpPr>
        <p:spPr/>
        <p:txBody>
          <a:bodyPr/>
          <a:lstStyle/>
          <a:p>
            <a:pPr>
              <a:defRPr/>
            </a:pPr>
            <a:endParaRPr lang="nb-NO" dirty="0"/>
          </a:p>
        </p:txBody>
      </p:sp>
      <p:pic>
        <p:nvPicPr>
          <p:cNvPr id="4" name="Picture 3" descr="Fysisk intitutt_1A.jpg"/>
          <p:cNvPicPr>
            <a:picLocks noChangeAspect="1"/>
          </p:cNvPicPr>
          <p:nvPr/>
        </p:nvPicPr>
        <p:blipFill>
          <a:blip r:embed="rId2"/>
          <a:stretch>
            <a:fillRect/>
          </a:stretch>
        </p:blipFill>
        <p:spPr>
          <a:xfrm>
            <a:off x="1524000" y="0"/>
            <a:ext cx="9144000" cy="6858000"/>
          </a:xfrm>
          <a:prstGeom prst="rect">
            <a:avLst/>
          </a:prstGeom>
        </p:spPr>
      </p:pic>
      <p:pic>
        <p:nvPicPr>
          <p:cNvPr id="5" name="Picture 4" descr="HF_.jpg"/>
          <p:cNvPicPr>
            <a:picLocks noChangeAspect="1"/>
          </p:cNvPicPr>
          <p:nvPr/>
        </p:nvPicPr>
        <p:blipFill>
          <a:blip r:embed="rId3"/>
          <a:stretch>
            <a:fillRect/>
          </a:stretch>
        </p:blipFill>
        <p:spPr>
          <a:xfrm>
            <a:off x="1098884" y="0"/>
            <a:ext cx="9144000" cy="6858000"/>
          </a:xfrm>
          <a:prstGeom prst="rect">
            <a:avLst/>
          </a:prstGeom>
        </p:spPr>
      </p:pic>
      <p:sp>
        <p:nvSpPr>
          <p:cNvPr id="2" name="TextBox 1">
            <a:extLst>
              <a:ext uri="{FF2B5EF4-FFF2-40B4-BE49-F238E27FC236}">
                <a16:creationId xmlns:a16="http://schemas.microsoft.com/office/drawing/2014/main" id="{B6150475-EEB3-46E2-95EF-6E97A89AC38D}"/>
              </a:ext>
            </a:extLst>
          </p:cNvPr>
          <p:cNvSpPr txBox="1"/>
          <p:nvPr/>
        </p:nvSpPr>
        <p:spPr>
          <a:xfrm>
            <a:off x="2975593" y="2827782"/>
            <a:ext cx="6048672" cy="1631216"/>
          </a:xfrm>
          <a:prstGeom prst="rect">
            <a:avLst/>
          </a:prstGeom>
          <a:noFill/>
        </p:spPr>
        <p:txBody>
          <a:bodyPr wrap="square" lIns="91440" tIns="45720" rIns="91440" bIns="45720" rtlCol="0" anchor="t">
            <a:spAutoFit/>
          </a:bodyPr>
          <a:lstStyle/>
          <a:p>
            <a:pPr algn="ctr" eaLnBrk="0" fontAlgn="base" hangingPunct="0">
              <a:spcBef>
                <a:spcPct val="0"/>
              </a:spcBef>
              <a:spcAft>
                <a:spcPct val="0"/>
              </a:spcAft>
              <a:defRPr/>
            </a:pPr>
            <a:r>
              <a:rPr lang="en-GB" sz="2000" b="1" dirty="0" err="1">
                <a:solidFill>
                  <a:srgbClr val="000000"/>
                </a:solidFill>
                <a:latin typeface="Arial" charset="0"/>
                <a:ea typeface="ヒラギノ角ゴ Pro W3" charset="-128"/>
              </a:rPr>
              <a:t>Evaluering</a:t>
            </a:r>
            <a:r>
              <a:rPr lang="en-GB" sz="2000" b="1" dirty="0">
                <a:solidFill>
                  <a:srgbClr val="000000"/>
                </a:solidFill>
                <a:latin typeface="Arial" charset="0"/>
                <a:ea typeface="ヒラギノ角ゴ Pro W3" charset="-128"/>
              </a:rPr>
              <a:t> </a:t>
            </a:r>
            <a:r>
              <a:rPr lang="en-GB" sz="2000" b="1" dirty="0" err="1">
                <a:solidFill>
                  <a:srgbClr val="000000"/>
                </a:solidFill>
                <a:latin typeface="Arial" charset="0"/>
                <a:ea typeface="ヒラギノ角ゴ Pro W3" charset="-128"/>
              </a:rPr>
              <a:t>av</a:t>
            </a:r>
            <a:r>
              <a:rPr lang="en-GB" sz="2000" b="1" dirty="0">
                <a:solidFill>
                  <a:srgbClr val="000000"/>
                </a:solidFill>
                <a:latin typeface="Arial" charset="0"/>
                <a:ea typeface="ヒラギノ角ゴ Pro W3" charset="-128"/>
              </a:rPr>
              <a:t> ph.d.-</a:t>
            </a:r>
            <a:r>
              <a:rPr lang="en-GB" sz="2000" b="1" dirty="0" err="1">
                <a:solidFill>
                  <a:srgbClr val="000000"/>
                </a:solidFill>
                <a:latin typeface="Arial" charset="0"/>
                <a:ea typeface="ヒラギノ角ゴ Pro W3" charset="-128"/>
              </a:rPr>
              <a:t>programmet</a:t>
            </a:r>
            <a:endParaRPr lang="en-GB" sz="2000" b="1" dirty="0">
              <a:solidFill>
                <a:srgbClr val="000000"/>
              </a:solidFill>
              <a:latin typeface="Arial" charset="0"/>
              <a:ea typeface="ヒラギノ角ゴ Pro W3" charset="-128"/>
            </a:endParaRPr>
          </a:p>
          <a:p>
            <a:pPr algn="ctr" eaLnBrk="0" fontAlgn="base" hangingPunct="0">
              <a:spcBef>
                <a:spcPct val="0"/>
              </a:spcBef>
              <a:spcAft>
                <a:spcPct val="0"/>
              </a:spcAft>
              <a:defRPr/>
            </a:pPr>
            <a:endParaRPr lang="en-GB" sz="2000" b="1" dirty="0">
              <a:solidFill>
                <a:srgbClr val="000000"/>
              </a:solidFill>
              <a:latin typeface="Arial" charset="0"/>
              <a:ea typeface="ヒラギノ角ゴ Pro W3" charset="-128"/>
            </a:endParaRPr>
          </a:p>
          <a:p>
            <a:pPr algn="ctr" eaLnBrk="0" fontAlgn="base" hangingPunct="0">
              <a:spcBef>
                <a:spcPct val="0"/>
              </a:spcBef>
              <a:spcAft>
                <a:spcPct val="0"/>
              </a:spcAft>
              <a:defRPr/>
            </a:pPr>
            <a:r>
              <a:rPr lang="en-GB" sz="2000" b="1" dirty="0" err="1" smtClean="0">
                <a:solidFill>
                  <a:srgbClr val="000000"/>
                </a:solidFill>
                <a:latin typeface="Arial" charset="0"/>
                <a:ea typeface="ヒラギノ角ゴ Pro W3" charset="-128"/>
              </a:rPr>
              <a:t>Presentasjon</a:t>
            </a:r>
            <a:r>
              <a:rPr lang="en-GB" sz="2000" b="1" dirty="0" smtClean="0">
                <a:solidFill>
                  <a:srgbClr val="000000"/>
                </a:solidFill>
                <a:latin typeface="Arial" charset="0"/>
                <a:ea typeface="ヒラギノ角ゴ Pro W3" charset="-128"/>
              </a:rPr>
              <a:t> for </a:t>
            </a:r>
            <a:r>
              <a:rPr lang="en-GB" sz="2000" b="1" dirty="0" err="1" smtClean="0">
                <a:solidFill>
                  <a:srgbClr val="000000"/>
                </a:solidFill>
                <a:latin typeface="Arial" charset="0"/>
                <a:ea typeface="ヒラギノ角ゴ Pro W3" charset="-128"/>
              </a:rPr>
              <a:t>Fakultetsstyret</a:t>
            </a:r>
            <a:r>
              <a:rPr lang="en-GB" sz="2000" b="1" dirty="0" smtClean="0">
                <a:solidFill>
                  <a:srgbClr val="000000"/>
                </a:solidFill>
                <a:latin typeface="Arial" charset="0"/>
                <a:ea typeface="ヒラギノ角ゴ Pro W3" charset="-128"/>
              </a:rPr>
              <a:t>  </a:t>
            </a:r>
          </a:p>
          <a:p>
            <a:pPr algn="ctr" eaLnBrk="0" fontAlgn="base" hangingPunct="0">
              <a:spcBef>
                <a:spcPct val="0"/>
              </a:spcBef>
              <a:spcAft>
                <a:spcPct val="0"/>
              </a:spcAft>
              <a:defRPr/>
            </a:pPr>
            <a:endParaRPr lang="en-GB" sz="2000" b="1" dirty="0" smtClean="0">
              <a:solidFill>
                <a:srgbClr val="000000"/>
              </a:solidFill>
              <a:latin typeface="Arial" charset="0"/>
              <a:ea typeface="ヒラギノ角ゴ Pro W3" charset="-128"/>
            </a:endParaRPr>
          </a:p>
          <a:p>
            <a:pPr algn="ctr" eaLnBrk="0" fontAlgn="base" hangingPunct="0">
              <a:spcBef>
                <a:spcPct val="0"/>
              </a:spcBef>
              <a:spcAft>
                <a:spcPct val="0"/>
              </a:spcAft>
              <a:defRPr/>
            </a:pPr>
            <a:r>
              <a:rPr lang="en-GB" sz="2000" b="1" dirty="0" smtClean="0">
                <a:solidFill>
                  <a:srgbClr val="000000"/>
                </a:solidFill>
                <a:latin typeface="Arial" charset="0"/>
                <a:ea typeface="ヒラギノ角ゴ Pro W3" charset="-128"/>
              </a:rPr>
              <a:t>April 2021</a:t>
            </a:r>
            <a:endParaRPr lang="en-GB" sz="2000" b="1" dirty="0">
              <a:solidFill>
                <a:srgbClr val="000000"/>
              </a:solidFill>
              <a:latin typeface="Arial"/>
              <a:ea typeface="ヒラギノ角ゴ Pro W3"/>
            </a:endParaRPr>
          </a:p>
        </p:txBody>
      </p:sp>
    </p:spTree>
    <p:extLst>
      <p:ext uri="{BB962C8B-B14F-4D97-AF65-F5344CB8AC3E}">
        <p14:creationId xmlns:p14="http://schemas.microsoft.com/office/powerpoint/2010/main" val="4260477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52DE4-5E71-4E21-A6F8-77B8194870B2}"/>
              </a:ext>
            </a:extLst>
          </p:cNvPr>
          <p:cNvSpPr>
            <a:spLocks noGrp="1"/>
          </p:cNvSpPr>
          <p:nvPr>
            <p:ph type="title"/>
          </p:nvPr>
        </p:nvSpPr>
        <p:spPr>
          <a:xfrm>
            <a:off x="473242" y="198954"/>
            <a:ext cx="9202537" cy="1143000"/>
          </a:xfrm>
        </p:spPr>
        <p:txBody>
          <a:bodyPr/>
          <a:lstStyle/>
          <a:p>
            <a:r>
              <a:rPr lang="nb-NO" dirty="0"/>
              <a:t>Oppdraget</a:t>
            </a:r>
          </a:p>
        </p:txBody>
      </p:sp>
      <p:sp>
        <p:nvSpPr>
          <p:cNvPr id="3" name="Content Placeholder 2">
            <a:extLst>
              <a:ext uri="{FF2B5EF4-FFF2-40B4-BE49-F238E27FC236}">
                <a16:creationId xmlns:a16="http://schemas.microsoft.com/office/drawing/2014/main" id="{1D7A5364-067F-4B9D-8857-22816E403DE4}"/>
              </a:ext>
            </a:extLst>
          </p:cNvPr>
          <p:cNvSpPr>
            <a:spLocks noGrp="1"/>
          </p:cNvSpPr>
          <p:nvPr>
            <p:ph idx="1"/>
          </p:nvPr>
        </p:nvSpPr>
        <p:spPr>
          <a:xfrm>
            <a:off x="385012" y="1098762"/>
            <a:ext cx="6866020" cy="5560052"/>
          </a:xfrm>
        </p:spPr>
        <p:txBody>
          <a:bodyPr>
            <a:normAutofit lnSpcReduction="10000"/>
          </a:bodyPr>
          <a:lstStyle/>
          <a:p>
            <a:endParaRPr lang="nb-NO" sz="2400" dirty="0" smtClean="0">
              <a:cs typeface="Arial"/>
            </a:endParaRPr>
          </a:p>
          <a:p>
            <a:r>
              <a:rPr lang="nb-NO" sz="2400" dirty="0" smtClean="0">
                <a:cs typeface="Arial"/>
              </a:rPr>
              <a:t>Mandat</a:t>
            </a:r>
            <a:r>
              <a:rPr lang="nb-NO" sz="2400" dirty="0">
                <a:cs typeface="Arial"/>
              </a:rPr>
              <a:t>: «</a:t>
            </a:r>
            <a:r>
              <a:rPr lang="nb-NO" sz="2400" dirty="0" err="1">
                <a:cs typeface="Arial"/>
              </a:rPr>
              <a:t>the</a:t>
            </a:r>
            <a:r>
              <a:rPr lang="nb-NO" sz="2400" dirty="0">
                <a:cs typeface="Arial"/>
              </a:rPr>
              <a:t> </a:t>
            </a:r>
            <a:r>
              <a:rPr lang="nb-NO" sz="2400" dirty="0" err="1">
                <a:cs typeface="Arial"/>
              </a:rPr>
              <a:t>primary</a:t>
            </a:r>
            <a:r>
              <a:rPr lang="nb-NO" sz="2400" dirty="0">
                <a:cs typeface="Arial"/>
              </a:rPr>
              <a:t> </a:t>
            </a:r>
            <a:r>
              <a:rPr lang="nb-NO" sz="2400" dirty="0" err="1">
                <a:cs typeface="Arial"/>
              </a:rPr>
              <a:t>task</a:t>
            </a:r>
            <a:r>
              <a:rPr lang="nb-NO" sz="2400" dirty="0">
                <a:cs typeface="Arial"/>
              </a:rPr>
              <a:t> </a:t>
            </a:r>
            <a:r>
              <a:rPr lang="nb-NO" sz="2400" dirty="0" err="1">
                <a:cs typeface="Arial"/>
              </a:rPr>
              <a:t>of</a:t>
            </a:r>
            <a:r>
              <a:rPr lang="nb-NO" sz="2400" dirty="0">
                <a:cs typeface="Arial"/>
              </a:rPr>
              <a:t> </a:t>
            </a:r>
            <a:r>
              <a:rPr lang="nb-NO" sz="2400" dirty="0" err="1">
                <a:cs typeface="Arial"/>
              </a:rPr>
              <a:t>the</a:t>
            </a:r>
            <a:r>
              <a:rPr lang="nb-NO" sz="2400" dirty="0">
                <a:cs typeface="Arial"/>
              </a:rPr>
              <a:t> </a:t>
            </a:r>
            <a:r>
              <a:rPr lang="nb-NO" sz="2400" dirty="0" err="1">
                <a:cs typeface="Arial"/>
              </a:rPr>
              <a:t>external</a:t>
            </a:r>
            <a:r>
              <a:rPr lang="nb-NO" sz="2400" dirty="0">
                <a:cs typeface="Arial"/>
              </a:rPr>
              <a:t> </a:t>
            </a:r>
            <a:r>
              <a:rPr lang="nb-NO" sz="2400" dirty="0" err="1">
                <a:cs typeface="Arial"/>
              </a:rPr>
              <a:t>evaluation</a:t>
            </a:r>
            <a:r>
              <a:rPr lang="nb-NO" sz="2400" dirty="0">
                <a:cs typeface="Arial"/>
              </a:rPr>
              <a:t> panel is to </a:t>
            </a:r>
            <a:r>
              <a:rPr lang="nb-NO" sz="2400" dirty="0" err="1">
                <a:cs typeface="Arial"/>
              </a:rPr>
              <a:t>evaluate</a:t>
            </a:r>
            <a:r>
              <a:rPr lang="nb-NO" sz="2400" dirty="0">
                <a:cs typeface="Arial"/>
              </a:rPr>
              <a:t> </a:t>
            </a:r>
            <a:r>
              <a:rPr lang="nb-NO" sz="2400" dirty="0" err="1">
                <a:cs typeface="Arial"/>
              </a:rPr>
              <a:t>the</a:t>
            </a:r>
            <a:r>
              <a:rPr lang="nb-NO" sz="2400" dirty="0">
                <a:cs typeface="Arial"/>
              </a:rPr>
              <a:t> </a:t>
            </a:r>
            <a:r>
              <a:rPr lang="nb-NO" sz="2400" dirty="0" err="1">
                <a:cs typeface="Arial"/>
              </a:rPr>
              <a:t>scientific</a:t>
            </a:r>
            <a:r>
              <a:rPr lang="nb-NO" sz="2400" dirty="0">
                <a:cs typeface="Arial"/>
              </a:rPr>
              <a:t> </a:t>
            </a:r>
            <a:r>
              <a:rPr lang="nb-NO" sz="2400" dirty="0" err="1">
                <a:cs typeface="Arial"/>
              </a:rPr>
              <a:t>quality</a:t>
            </a:r>
            <a:r>
              <a:rPr lang="nb-NO" sz="2400" dirty="0">
                <a:cs typeface="Arial"/>
              </a:rPr>
              <a:t> </a:t>
            </a:r>
            <a:r>
              <a:rPr lang="nb-NO" sz="2400" dirty="0" err="1">
                <a:cs typeface="Arial"/>
              </a:rPr>
              <a:t>of</a:t>
            </a:r>
            <a:r>
              <a:rPr lang="nb-NO" sz="2400" dirty="0">
                <a:cs typeface="Arial"/>
              </a:rPr>
              <a:t> </a:t>
            </a:r>
            <a:r>
              <a:rPr lang="nb-NO" sz="2400" dirty="0" err="1">
                <a:cs typeface="Arial"/>
              </a:rPr>
              <a:t>the</a:t>
            </a:r>
            <a:r>
              <a:rPr lang="nb-NO" sz="2400" dirty="0">
                <a:cs typeface="Arial"/>
              </a:rPr>
              <a:t> </a:t>
            </a:r>
            <a:r>
              <a:rPr lang="nb-NO" sz="2400" dirty="0" err="1">
                <a:cs typeface="Arial"/>
              </a:rPr>
              <a:t>PhD</a:t>
            </a:r>
            <a:r>
              <a:rPr lang="nb-NO" sz="2400" dirty="0">
                <a:cs typeface="Arial"/>
              </a:rPr>
              <a:t> program in </a:t>
            </a:r>
            <a:r>
              <a:rPr lang="nb-NO" sz="2400" dirty="0" err="1">
                <a:cs typeface="Arial"/>
              </a:rPr>
              <a:t>light</a:t>
            </a:r>
            <a:r>
              <a:rPr lang="nb-NO" sz="2400" dirty="0">
                <a:cs typeface="Arial"/>
              </a:rPr>
              <a:t> </a:t>
            </a:r>
            <a:r>
              <a:rPr lang="nb-NO" sz="2400" dirty="0" err="1">
                <a:cs typeface="Arial"/>
              </a:rPr>
              <a:t>of</a:t>
            </a:r>
            <a:r>
              <a:rPr lang="nb-NO" sz="2400" dirty="0">
                <a:cs typeface="Arial"/>
              </a:rPr>
              <a:t> </a:t>
            </a:r>
            <a:r>
              <a:rPr lang="nb-NO" sz="2400" dirty="0" err="1">
                <a:cs typeface="Arial"/>
              </a:rPr>
              <a:t>good</a:t>
            </a:r>
            <a:r>
              <a:rPr lang="nb-NO" sz="2400" dirty="0">
                <a:cs typeface="Arial"/>
              </a:rPr>
              <a:t> </a:t>
            </a:r>
            <a:r>
              <a:rPr lang="nb-NO" sz="2400" dirty="0" err="1">
                <a:cs typeface="Arial"/>
              </a:rPr>
              <a:t>practices</a:t>
            </a:r>
            <a:r>
              <a:rPr lang="nb-NO" sz="2400" dirty="0">
                <a:cs typeface="Arial"/>
              </a:rPr>
              <a:t> and </a:t>
            </a:r>
            <a:r>
              <a:rPr lang="nb-NO" sz="2400" dirty="0" err="1">
                <a:cs typeface="Arial"/>
              </a:rPr>
              <a:t>international</a:t>
            </a:r>
            <a:r>
              <a:rPr lang="nb-NO" sz="2400" dirty="0">
                <a:cs typeface="Arial"/>
              </a:rPr>
              <a:t> standards for </a:t>
            </a:r>
            <a:r>
              <a:rPr lang="nb-NO" sz="2400" dirty="0" err="1">
                <a:cs typeface="Arial"/>
              </a:rPr>
              <a:t>PhD</a:t>
            </a:r>
            <a:r>
              <a:rPr lang="nb-NO" sz="2400" dirty="0">
                <a:cs typeface="Arial"/>
              </a:rPr>
              <a:t> training in </a:t>
            </a:r>
            <a:r>
              <a:rPr lang="nb-NO" sz="2400" dirty="0" err="1">
                <a:cs typeface="Arial"/>
              </a:rPr>
              <a:t>the</a:t>
            </a:r>
            <a:r>
              <a:rPr lang="nb-NO" sz="2400" dirty="0">
                <a:cs typeface="Arial"/>
              </a:rPr>
              <a:t> </a:t>
            </a:r>
            <a:r>
              <a:rPr lang="nb-NO" sz="2400" dirty="0" err="1">
                <a:cs typeface="Arial"/>
              </a:rPr>
              <a:t>humanities</a:t>
            </a:r>
            <a:r>
              <a:rPr lang="nb-NO" sz="2400" dirty="0" smtClean="0">
                <a:cs typeface="Arial"/>
              </a:rPr>
              <a:t>».</a:t>
            </a:r>
          </a:p>
          <a:p>
            <a:pPr marL="0" indent="0">
              <a:buNone/>
            </a:pPr>
            <a:endParaRPr lang="nb-NO" sz="2400" dirty="0">
              <a:cs typeface="Arial"/>
            </a:endParaRPr>
          </a:p>
          <a:p>
            <a:pPr lvl="1"/>
            <a:r>
              <a:rPr lang="nb-NO" sz="2000" dirty="0" smtClean="0">
                <a:cs typeface="Arial"/>
              </a:rPr>
              <a:t>Materiale: egenevalueringer instituttene, statistikk, spørreundersøkelse, «</a:t>
            </a:r>
            <a:r>
              <a:rPr lang="nb-NO" sz="2000" dirty="0" err="1" smtClean="0">
                <a:cs typeface="Arial"/>
              </a:rPr>
              <a:t>site</a:t>
            </a:r>
            <a:r>
              <a:rPr lang="nb-NO" sz="2000" dirty="0" smtClean="0">
                <a:cs typeface="Arial"/>
              </a:rPr>
              <a:t> </a:t>
            </a:r>
            <a:r>
              <a:rPr lang="nb-NO" sz="2000" dirty="0" err="1" smtClean="0">
                <a:cs typeface="Arial"/>
              </a:rPr>
              <a:t>visit</a:t>
            </a:r>
            <a:r>
              <a:rPr lang="nb-NO" sz="2000" dirty="0" smtClean="0">
                <a:cs typeface="Arial"/>
              </a:rPr>
              <a:t>»</a:t>
            </a:r>
          </a:p>
          <a:p>
            <a:pPr lvl="1"/>
            <a:r>
              <a:rPr lang="nb-NO" sz="2000" dirty="0" smtClean="0">
                <a:cs typeface="Arial"/>
              </a:rPr>
              <a:t>Kvalitet </a:t>
            </a:r>
            <a:r>
              <a:rPr lang="nb-NO" sz="2000" dirty="0">
                <a:cs typeface="Arial"/>
              </a:rPr>
              <a:t>handler både om input, programmets kvalitet og output</a:t>
            </a:r>
            <a:r>
              <a:rPr lang="nb-NO" sz="2000" dirty="0" smtClean="0">
                <a:cs typeface="Arial"/>
              </a:rPr>
              <a:t>.</a:t>
            </a:r>
          </a:p>
          <a:p>
            <a:pPr marL="457200" lvl="1" indent="0">
              <a:buNone/>
            </a:pPr>
            <a:endParaRPr lang="nb-NO" sz="2000" dirty="0">
              <a:cs typeface="Arial"/>
            </a:endParaRPr>
          </a:p>
          <a:p>
            <a:pPr marL="0" indent="0">
              <a:buNone/>
            </a:pPr>
            <a:r>
              <a:rPr lang="nb-NO" sz="2000" dirty="0">
                <a:cs typeface="Arial"/>
              </a:rPr>
              <a:t>Panelet besto av:</a:t>
            </a:r>
          </a:p>
          <a:p>
            <a:pPr>
              <a:spcBef>
                <a:spcPts val="0"/>
              </a:spcBef>
            </a:pPr>
            <a:r>
              <a:rPr lang="nb-NO" sz="2000" dirty="0">
                <a:cs typeface="Arial"/>
              </a:rPr>
              <a:t>Professor Taran Mari Thune, TIK-senteret, SV</a:t>
            </a:r>
          </a:p>
          <a:p>
            <a:pPr>
              <a:spcBef>
                <a:spcPts val="0"/>
              </a:spcBef>
            </a:pPr>
            <a:r>
              <a:rPr lang="nb-NO" sz="2000" dirty="0">
                <a:cs typeface="Arial"/>
              </a:rPr>
              <a:t>Professor/Instituttleder Regina Grafe, European University </a:t>
            </a:r>
            <a:r>
              <a:rPr lang="nb-NO" sz="2000" dirty="0" err="1">
                <a:cs typeface="Arial"/>
              </a:rPr>
              <a:t>Institute</a:t>
            </a:r>
            <a:r>
              <a:rPr lang="nb-NO" sz="2000" dirty="0">
                <a:cs typeface="Arial"/>
              </a:rPr>
              <a:t>, Firenze</a:t>
            </a:r>
          </a:p>
          <a:p>
            <a:pPr>
              <a:spcBef>
                <a:spcPts val="0"/>
              </a:spcBef>
            </a:pPr>
            <a:r>
              <a:rPr lang="nb-NO" sz="2000" dirty="0">
                <a:cs typeface="Arial"/>
              </a:rPr>
              <a:t>Professor Leon Horsten, Universitetet i Konstanz</a:t>
            </a:r>
          </a:p>
          <a:p>
            <a:pPr>
              <a:spcBef>
                <a:spcPts val="0"/>
              </a:spcBef>
            </a:pPr>
            <a:r>
              <a:rPr lang="nb-NO" sz="2000" dirty="0">
                <a:cs typeface="Arial"/>
              </a:rPr>
              <a:t>Dekan Julie Sommerlund, Roskilde Universitet.</a:t>
            </a:r>
          </a:p>
          <a:p>
            <a:pPr marL="457200" lvl="1" indent="0">
              <a:buNone/>
            </a:pPr>
            <a:endParaRPr lang="nb-NO" sz="2000" dirty="0">
              <a:cs typeface="Arial"/>
            </a:endParaRPr>
          </a:p>
          <a:p>
            <a:pPr marL="457200" lvl="1" indent="0">
              <a:buNone/>
            </a:pPr>
            <a:endParaRPr lang="nb-NO" sz="2000" dirty="0">
              <a:cs typeface="Arial"/>
            </a:endParaRPr>
          </a:p>
        </p:txBody>
      </p:sp>
      <p:sp>
        <p:nvSpPr>
          <p:cNvPr id="6" name="Plassholder for lysbildenummer 5">
            <a:extLst>
              <a:ext uri="{FF2B5EF4-FFF2-40B4-BE49-F238E27FC236}">
                <a16:creationId xmlns:a16="http://schemas.microsoft.com/office/drawing/2014/main" id="{B36A16B4-D540-4C8E-8E98-6346F5719629}"/>
              </a:ext>
            </a:extLst>
          </p:cNvPr>
          <p:cNvSpPr>
            <a:spLocks noGrp="1"/>
          </p:cNvSpPr>
          <p:nvPr>
            <p:ph type="sldNum" sz="quarter" idx="12"/>
          </p:nvPr>
        </p:nvSpPr>
        <p:spPr/>
        <p:txBody>
          <a:bodyPr/>
          <a:lstStyle/>
          <a:p>
            <a:pPr>
              <a:defRPr/>
            </a:pPr>
            <a:fld id="{0C30D865-44B2-2545-9FD5-988C451BF50D}" type="slidenum">
              <a:rPr lang="nb-NO" smtClean="0"/>
              <a:pPr>
                <a:defRPr/>
              </a:pPr>
              <a:t>2</a:t>
            </a:fld>
            <a:endParaRPr lang="nb-NO"/>
          </a:p>
        </p:txBody>
      </p:sp>
      <p:pic>
        <p:nvPicPr>
          <p:cNvPr id="5" name="Picture 2" descr="http://4.bp.blogspot.com/-9Y8-kCKDGeU/TpUVsgZVQuI/AAAAAAAAAkM/bhHXzdgop7s/s640/640px-Andrea_Mantegna_-_Ceiling_Oculus_-_WGA1402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9021" y="1411583"/>
            <a:ext cx="2973516" cy="329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2761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b-NO" dirty="0" smtClean="0"/>
              <a:t>Konklusjon</a:t>
            </a:r>
            <a:endParaRPr lang="nb-NO" dirty="0"/>
          </a:p>
        </p:txBody>
      </p:sp>
      <p:sp>
        <p:nvSpPr>
          <p:cNvPr id="5" name="Content Placeholder 4"/>
          <p:cNvSpPr>
            <a:spLocks noGrp="1"/>
          </p:cNvSpPr>
          <p:nvPr>
            <p:ph idx="1"/>
          </p:nvPr>
        </p:nvSpPr>
        <p:spPr>
          <a:xfrm>
            <a:off x="838200" y="1849688"/>
            <a:ext cx="10515600" cy="4351338"/>
          </a:xfrm>
        </p:spPr>
        <p:txBody>
          <a:bodyPr/>
          <a:lstStyle/>
          <a:p>
            <a:r>
              <a:rPr lang="nb-NO" dirty="0" smtClean="0"/>
              <a:t>«The overall </a:t>
            </a:r>
            <a:r>
              <a:rPr lang="nb-NO" dirty="0" err="1" smtClean="0"/>
              <a:t>quality</a:t>
            </a:r>
            <a:r>
              <a:rPr lang="nb-NO" dirty="0" smtClean="0"/>
              <a:t> </a:t>
            </a:r>
            <a:r>
              <a:rPr lang="nb-NO" dirty="0" err="1" smtClean="0"/>
              <a:t>of</a:t>
            </a:r>
            <a:r>
              <a:rPr lang="nb-NO" dirty="0" smtClean="0"/>
              <a:t> </a:t>
            </a:r>
            <a:r>
              <a:rPr lang="nb-NO" dirty="0" err="1" smtClean="0"/>
              <a:t>the</a:t>
            </a:r>
            <a:r>
              <a:rPr lang="nb-NO" dirty="0" smtClean="0"/>
              <a:t> </a:t>
            </a:r>
            <a:r>
              <a:rPr lang="nb-NO" dirty="0" err="1" smtClean="0"/>
              <a:t>PhD</a:t>
            </a:r>
            <a:r>
              <a:rPr lang="nb-NO" dirty="0" smtClean="0"/>
              <a:t> program in </a:t>
            </a:r>
            <a:r>
              <a:rPr lang="nb-NO" dirty="0" err="1" smtClean="0"/>
              <a:t>the</a:t>
            </a:r>
            <a:r>
              <a:rPr lang="nb-NO" dirty="0" smtClean="0"/>
              <a:t> </a:t>
            </a:r>
            <a:r>
              <a:rPr lang="nb-NO" dirty="0" err="1" smtClean="0"/>
              <a:t>Faculty</a:t>
            </a:r>
            <a:r>
              <a:rPr lang="nb-NO" dirty="0" smtClean="0"/>
              <a:t> is </a:t>
            </a:r>
            <a:r>
              <a:rPr lang="nb-NO" dirty="0" err="1" smtClean="0"/>
              <a:t>unquestionably</a:t>
            </a:r>
            <a:r>
              <a:rPr lang="nb-NO" dirty="0" smtClean="0"/>
              <a:t> </a:t>
            </a:r>
            <a:r>
              <a:rPr lang="nb-NO" dirty="0" err="1" smtClean="0"/>
              <a:t>good</a:t>
            </a:r>
            <a:r>
              <a:rPr lang="nb-NO" dirty="0" smtClean="0"/>
              <a:t>»</a:t>
            </a:r>
            <a:endParaRPr lang="nb-NO" dirty="0"/>
          </a:p>
          <a:p>
            <a:endParaRPr lang="nb-NO" dirty="0"/>
          </a:p>
        </p:txBody>
      </p:sp>
      <p:pic>
        <p:nvPicPr>
          <p:cNvPr id="6" name="Plassholder for innhold 11">
            <a:extLst>
              <a:ext uri="{FF2B5EF4-FFF2-40B4-BE49-F238E27FC236}">
                <a16:creationId xmlns:a16="http://schemas.microsoft.com/office/drawing/2014/main" id="{4163B26F-CAD0-413E-8AB1-7926E9906B9A}"/>
              </a:ext>
            </a:extLst>
          </p:cNvPr>
          <p:cNvPicPr>
            <a:picLocks noChangeAspect="1"/>
          </p:cNvPicPr>
          <p:nvPr/>
        </p:nvPicPr>
        <p:blipFill>
          <a:blip r:embed="rId2" cstate="print">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tretch>
            <a:fillRect/>
          </a:stretch>
        </p:blipFill>
        <p:spPr>
          <a:xfrm>
            <a:off x="9785685" y="1087213"/>
            <a:ext cx="994747" cy="2701688"/>
          </a:xfrm>
          <a:prstGeom prst="rect">
            <a:avLst/>
          </a:prstGeom>
        </p:spPr>
      </p:pic>
    </p:spTree>
    <p:extLst>
      <p:ext uri="{BB962C8B-B14F-4D97-AF65-F5344CB8AC3E}">
        <p14:creationId xmlns:p14="http://schemas.microsoft.com/office/powerpoint/2010/main" val="24716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b-NO" dirty="0" smtClean="0"/>
              <a:t>Gylden mulighet</a:t>
            </a:r>
            <a:endParaRPr lang="nb-NO" dirty="0"/>
          </a:p>
        </p:txBody>
      </p:sp>
      <p:sp>
        <p:nvSpPr>
          <p:cNvPr id="5" name="Content Placeholder 4"/>
          <p:cNvSpPr>
            <a:spLocks noGrp="1"/>
          </p:cNvSpPr>
          <p:nvPr>
            <p:ph sz="half" idx="1"/>
          </p:nvPr>
        </p:nvSpPr>
        <p:spPr/>
        <p:txBody>
          <a:bodyPr/>
          <a:lstStyle/>
          <a:p>
            <a:r>
              <a:rPr lang="nb-NO" dirty="0" smtClean="0"/>
              <a:t>«In </a:t>
            </a:r>
            <a:r>
              <a:rPr lang="nb-NO" dirty="0" err="1" smtClean="0"/>
              <a:t>many</a:t>
            </a:r>
            <a:r>
              <a:rPr lang="nb-NO" dirty="0" smtClean="0"/>
              <a:t> </a:t>
            </a:r>
            <a:r>
              <a:rPr lang="nb-NO" dirty="0" err="1" smtClean="0"/>
              <a:t>ways</a:t>
            </a:r>
            <a:r>
              <a:rPr lang="nb-NO" dirty="0" smtClean="0"/>
              <a:t> </a:t>
            </a:r>
            <a:r>
              <a:rPr lang="nb-NO" dirty="0" err="1" smtClean="0"/>
              <a:t>the</a:t>
            </a:r>
            <a:r>
              <a:rPr lang="nb-NO" dirty="0" smtClean="0"/>
              <a:t> panel </a:t>
            </a:r>
            <a:r>
              <a:rPr lang="nb-NO" dirty="0" err="1" smtClean="0"/>
              <a:t>believes</a:t>
            </a:r>
            <a:r>
              <a:rPr lang="nb-NO" dirty="0" smtClean="0"/>
              <a:t> </a:t>
            </a:r>
            <a:r>
              <a:rPr lang="nb-NO" dirty="0" err="1" smtClean="0"/>
              <a:t>that</a:t>
            </a:r>
            <a:r>
              <a:rPr lang="nb-NO" dirty="0" smtClean="0"/>
              <a:t> </a:t>
            </a:r>
            <a:r>
              <a:rPr lang="nb-NO" dirty="0" err="1" smtClean="0"/>
              <a:t>the</a:t>
            </a:r>
            <a:r>
              <a:rPr lang="nb-NO" dirty="0" smtClean="0"/>
              <a:t> </a:t>
            </a:r>
            <a:r>
              <a:rPr lang="nb-NO" dirty="0" err="1" smtClean="0"/>
              <a:t>PhD</a:t>
            </a:r>
            <a:r>
              <a:rPr lang="nb-NO" dirty="0" smtClean="0"/>
              <a:t> program in </a:t>
            </a:r>
            <a:r>
              <a:rPr lang="nb-NO" dirty="0" err="1" smtClean="0"/>
              <a:t>Humanities</a:t>
            </a:r>
            <a:r>
              <a:rPr lang="nb-NO" dirty="0" smtClean="0"/>
              <a:t> at </a:t>
            </a:r>
            <a:r>
              <a:rPr lang="nb-NO" dirty="0" err="1" smtClean="0"/>
              <a:t>the</a:t>
            </a:r>
            <a:r>
              <a:rPr lang="nb-NO" dirty="0" smtClean="0"/>
              <a:t> </a:t>
            </a:r>
            <a:r>
              <a:rPr lang="nb-NO" dirty="0" err="1" smtClean="0"/>
              <a:t>University</a:t>
            </a:r>
            <a:r>
              <a:rPr lang="nb-NO" dirty="0" smtClean="0"/>
              <a:t> </a:t>
            </a:r>
            <a:r>
              <a:rPr lang="nb-NO" dirty="0" err="1" smtClean="0"/>
              <a:t>of</a:t>
            </a:r>
            <a:r>
              <a:rPr lang="nb-NO" dirty="0" smtClean="0"/>
              <a:t> Oslo has a </a:t>
            </a:r>
            <a:r>
              <a:rPr lang="nb-NO" dirty="0" err="1" smtClean="0"/>
              <a:t>unique</a:t>
            </a:r>
            <a:r>
              <a:rPr lang="nb-NO" dirty="0" smtClean="0"/>
              <a:t> </a:t>
            </a:r>
            <a:r>
              <a:rPr lang="nb-NO" dirty="0" err="1" smtClean="0"/>
              <a:t>opportunity</a:t>
            </a:r>
            <a:r>
              <a:rPr lang="nb-NO" dirty="0" smtClean="0"/>
              <a:t> to </a:t>
            </a:r>
            <a:r>
              <a:rPr lang="nb-NO" dirty="0" err="1" smtClean="0"/>
              <a:t>develop</a:t>
            </a:r>
            <a:r>
              <a:rPr lang="nb-NO" dirty="0" smtClean="0"/>
              <a:t> a </a:t>
            </a:r>
            <a:r>
              <a:rPr lang="nb-NO" dirty="0" err="1" smtClean="0"/>
              <a:t>leading</a:t>
            </a:r>
            <a:r>
              <a:rPr lang="nb-NO" dirty="0" smtClean="0"/>
              <a:t> </a:t>
            </a:r>
            <a:r>
              <a:rPr lang="nb-NO" dirty="0" err="1" smtClean="0"/>
              <a:t>PhD</a:t>
            </a:r>
            <a:r>
              <a:rPr lang="nb-NO" dirty="0" smtClean="0"/>
              <a:t> program in </a:t>
            </a:r>
            <a:r>
              <a:rPr lang="nb-NO" dirty="0" err="1" smtClean="0"/>
              <a:t>the</a:t>
            </a:r>
            <a:r>
              <a:rPr lang="nb-NO" dirty="0" smtClean="0"/>
              <a:t> </a:t>
            </a:r>
            <a:r>
              <a:rPr lang="nb-NO" dirty="0" err="1" smtClean="0"/>
              <a:t>Humanities</a:t>
            </a:r>
            <a:r>
              <a:rPr lang="nb-NO" dirty="0" smtClean="0"/>
              <a:t> …» (p.16)</a:t>
            </a:r>
          </a:p>
          <a:p>
            <a:endParaRPr lang="nb-NO" dirty="0"/>
          </a:p>
        </p:txBody>
      </p:sp>
      <p:pic>
        <p:nvPicPr>
          <p:cNvPr id="1026" name="Picture 2" descr="Theodor Kittelsen, Langt, langt borte så han noe lyse og glitre –  Nasjonalmuseet – Samlingen"/>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172200" y="1911441"/>
            <a:ext cx="5181600" cy="3425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492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52DE4-5E71-4E21-A6F8-77B8194870B2}"/>
              </a:ext>
            </a:extLst>
          </p:cNvPr>
          <p:cNvSpPr>
            <a:spLocks noGrp="1"/>
          </p:cNvSpPr>
          <p:nvPr>
            <p:ph type="title"/>
          </p:nvPr>
        </p:nvSpPr>
        <p:spPr>
          <a:xfrm>
            <a:off x="1979579" y="198954"/>
            <a:ext cx="7696200" cy="1143000"/>
          </a:xfrm>
        </p:spPr>
        <p:txBody>
          <a:bodyPr/>
          <a:lstStyle/>
          <a:p>
            <a:r>
              <a:rPr lang="nb-NO" dirty="0"/>
              <a:t>Panelets anbefalinger 1</a:t>
            </a:r>
          </a:p>
        </p:txBody>
      </p:sp>
      <p:sp>
        <p:nvSpPr>
          <p:cNvPr id="3" name="Content Placeholder 2">
            <a:extLst>
              <a:ext uri="{FF2B5EF4-FFF2-40B4-BE49-F238E27FC236}">
                <a16:creationId xmlns:a16="http://schemas.microsoft.com/office/drawing/2014/main" id="{1D7A5364-067F-4B9D-8857-22816E403DE4}"/>
              </a:ext>
            </a:extLst>
          </p:cNvPr>
          <p:cNvSpPr>
            <a:spLocks noGrp="1"/>
          </p:cNvSpPr>
          <p:nvPr>
            <p:ph idx="1"/>
          </p:nvPr>
        </p:nvSpPr>
        <p:spPr>
          <a:xfrm>
            <a:off x="1944838" y="1098762"/>
            <a:ext cx="8495257" cy="5560052"/>
          </a:xfrm>
        </p:spPr>
        <p:txBody>
          <a:bodyPr/>
          <a:lstStyle/>
          <a:p>
            <a:endParaRPr lang="nb-NO" sz="2400" dirty="0">
              <a:cs typeface="Arial"/>
            </a:endParaRPr>
          </a:p>
          <a:p>
            <a:r>
              <a:rPr lang="nb-NO" sz="2400" dirty="0">
                <a:cs typeface="Arial"/>
              </a:rPr>
              <a:t>Heterogenitet og økt tverrfaglighet krever bedre koordinering:</a:t>
            </a:r>
          </a:p>
          <a:p>
            <a:pPr lvl="1"/>
            <a:r>
              <a:rPr lang="nb-NO" sz="1800" dirty="0">
                <a:cs typeface="Arial"/>
              </a:rPr>
              <a:t>Fakultetet bør identifisere hvilke områder vi kan utvide samarbeidet mellom </a:t>
            </a:r>
            <a:r>
              <a:rPr lang="nb-NO" sz="1800" dirty="0" smtClean="0">
                <a:cs typeface="Arial"/>
              </a:rPr>
              <a:t>instituttene </a:t>
            </a:r>
            <a:endParaRPr lang="nb-NO" sz="1800" dirty="0">
              <a:cs typeface="Arial"/>
            </a:endParaRPr>
          </a:p>
          <a:p>
            <a:pPr lvl="1"/>
            <a:r>
              <a:rPr lang="nb-NO" sz="1800" dirty="0">
                <a:cs typeface="Arial"/>
              </a:rPr>
              <a:t>Ph.d.-ledergruppa og ph.d.-utvalget koordinerer arbeidet</a:t>
            </a:r>
            <a:endParaRPr lang="nb-NO" sz="1600" dirty="0">
              <a:cs typeface="Arial"/>
            </a:endParaRPr>
          </a:p>
          <a:p>
            <a:pPr marL="457200" lvl="1" indent="0">
              <a:buNone/>
            </a:pPr>
            <a:endParaRPr lang="nb-NO" sz="1600" dirty="0">
              <a:cs typeface="Arial"/>
            </a:endParaRPr>
          </a:p>
          <a:p>
            <a:pPr lvl="0"/>
            <a:r>
              <a:rPr lang="nb-NO" sz="2400" dirty="0">
                <a:solidFill>
                  <a:srgbClr val="000000"/>
                </a:solidFill>
                <a:cs typeface="Arial"/>
              </a:rPr>
              <a:t>Rekruttering og internasjonalisering:</a:t>
            </a:r>
          </a:p>
          <a:p>
            <a:pPr lvl="1"/>
            <a:r>
              <a:rPr lang="nb-NO" sz="1800" dirty="0">
                <a:solidFill>
                  <a:srgbClr val="000000"/>
                </a:solidFill>
                <a:cs typeface="Arial"/>
              </a:rPr>
              <a:t>Unngå for snevre utlysninger</a:t>
            </a:r>
          </a:p>
          <a:p>
            <a:pPr lvl="1"/>
            <a:r>
              <a:rPr lang="nb-NO" sz="1800" dirty="0">
                <a:solidFill>
                  <a:srgbClr val="000000"/>
                </a:solidFill>
                <a:cs typeface="Arial"/>
              </a:rPr>
              <a:t>Bedre integrering av internasjonale kandidater</a:t>
            </a:r>
            <a:endParaRPr lang="nb-NO" sz="1600" dirty="0">
              <a:solidFill>
                <a:srgbClr val="000000"/>
              </a:solidFill>
              <a:cs typeface="Arial"/>
            </a:endParaRPr>
          </a:p>
          <a:p>
            <a:pPr marL="457200" lvl="1" indent="0">
              <a:buNone/>
            </a:pPr>
            <a:endParaRPr lang="nb-NO" sz="1600" dirty="0">
              <a:solidFill>
                <a:srgbClr val="000000"/>
              </a:solidFill>
              <a:cs typeface="Arial"/>
            </a:endParaRPr>
          </a:p>
          <a:p>
            <a:pPr lvl="0"/>
            <a:r>
              <a:rPr lang="nb-NO" sz="2400" dirty="0">
                <a:solidFill>
                  <a:srgbClr val="000000"/>
                </a:solidFill>
                <a:cs typeface="Arial"/>
              </a:rPr>
              <a:t>Sikre kvalitet i kurs, veiledning og oppfølging:</a:t>
            </a:r>
          </a:p>
          <a:p>
            <a:pPr lvl="1"/>
            <a:r>
              <a:rPr lang="nb-NO" sz="1800" dirty="0">
                <a:solidFill>
                  <a:srgbClr val="000000"/>
                </a:solidFill>
                <a:cs typeface="Arial"/>
              </a:rPr>
              <a:t>Bedre transparens og forutsigbarhet med ny kursplattform</a:t>
            </a:r>
          </a:p>
          <a:p>
            <a:pPr lvl="1"/>
            <a:r>
              <a:rPr lang="nb-NO" sz="1800" dirty="0">
                <a:solidFill>
                  <a:srgbClr val="000000"/>
                </a:solidFill>
                <a:cs typeface="Arial"/>
              </a:rPr>
              <a:t>Revisjon og utvidelse av </a:t>
            </a:r>
            <a:r>
              <a:rPr lang="nb-NO" sz="1800" dirty="0" smtClean="0">
                <a:solidFill>
                  <a:srgbClr val="000000"/>
                </a:solidFill>
                <a:cs typeface="Arial"/>
              </a:rPr>
              <a:t>felleskursene (bl.a. med tanke på forskerferdigheter) </a:t>
            </a:r>
            <a:endParaRPr lang="nb-NO" sz="1800" dirty="0">
              <a:solidFill>
                <a:srgbClr val="000000"/>
              </a:solidFill>
              <a:cs typeface="Arial"/>
            </a:endParaRPr>
          </a:p>
          <a:p>
            <a:pPr lvl="1"/>
            <a:r>
              <a:rPr lang="nb-NO" sz="1800" dirty="0">
                <a:solidFill>
                  <a:srgbClr val="000000"/>
                </a:solidFill>
                <a:cs typeface="Arial"/>
              </a:rPr>
              <a:t>Veiledere bør inngå i et kollegialt </a:t>
            </a:r>
            <a:r>
              <a:rPr lang="nb-NO" sz="1800" dirty="0" smtClean="0">
                <a:solidFill>
                  <a:srgbClr val="000000"/>
                </a:solidFill>
                <a:cs typeface="Arial"/>
              </a:rPr>
              <a:t>nettverk </a:t>
            </a:r>
            <a:endParaRPr lang="nb-NO" sz="1800" dirty="0">
              <a:solidFill>
                <a:srgbClr val="000000"/>
              </a:solidFill>
              <a:cs typeface="Arial"/>
            </a:endParaRPr>
          </a:p>
          <a:p>
            <a:pPr marL="457200" lvl="1" indent="0">
              <a:buNone/>
            </a:pPr>
            <a:endParaRPr lang="nb-NO" sz="1600" dirty="0">
              <a:solidFill>
                <a:srgbClr val="000000"/>
              </a:solidFill>
              <a:cs typeface="Arial"/>
            </a:endParaRPr>
          </a:p>
          <a:p>
            <a:pPr lvl="0"/>
            <a:endParaRPr lang="nb-NO" sz="2400" dirty="0">
              <a:solidFill>
                <a:srgbClr val="000000"/>
              </a:solidFill>
              <a:cs typeface="Arial"/>
            </a:endParaRPr>
          </a:p>
          <a:p>
            <a:pPr marL="457200" lvl="1" indent="0">
              <a:buNone/>
            </a:pPr>
            <a:endParaRPr lang="nb-NO" sz="1600" dirty="0">
              <a:cs typeface="Arial"/>
            </a:endParaRPr>
          </a:p>
        </p:txBody>
      </p:sp>
      <p:sp>
        <p:nvSpPr>
          <p:cNvPr id="6" name="Plassholder for lysbildenummer 5">
            <a:extLst>
              <a:ext uri="{FF2B5EF4-FFF2-40B4-BE49-F238E27FC236}">
                <a16:creationId xmlns:a16="http://schemas.microsoft.com/office/drawing/2014/main" id="{B36A16B4-D540-4C8E-8E98-6346F5719629}"/>
              </a:ext>
            </a:extLst>
          </p:cNvPr>
          <p:cNvSpPr>
            <a:spLocks noGrp="1"/>
          </p:cNvSpPr>
          <p:nvPr>
            <p:ph type="sldNum" sz="quarter" idx="12"/>
          </p:nvPr>
        </p:nvSpPr>
        <p:spPr/>
        <p:txBody>
          <a:bodyPr/>
          <a:lstStyle/>
          <a:p>
            <a:pPr>
              <a:defRPr/>
            </a:pPr>
            <a:fld id="{0C30D865-44B2-2545-9FD5-988C451BF50D}" type="slidenum">
              <a:rPr lang="nb-NO" smtClean="0"/>
              <a:pPr>
                <a:defRPr/>
              </a:pPr>
              <a:t>5</a:t>
            </a:fld>
            <a:endParaRPr lang="nb-NO"/>
          </a:p>
        </p:txBody>
      </p:sp>
    </p:spTree>
    <p:extLst>
      <p:ext uri="{BB962C8B-B14F-4D97-AF65-F5344CB8AC3E}">
        <p14:creationId xmlns:p14="http://schemas.microsoft.com/office/powerpoint/2010/main" val="2652524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52DE4-5E71-4E21-A6F8-77B8194870B2}"/>
              </a:ext>
            </a:extLst>
          </p:cNvPr>
          <p:cNvSpPr>
            <a:spLocks noGrp="1"/>
          </p:cNvSpPr>
          <p:nvPr>
            <p:ph type="title"/>
          </p:nvPr>
        </p:nvSpPr>
        <p:spPr>
          <a:xfrm>
            <a:off x="1979579" y="198954"/>
            <a:ext cx="7696200" cy="1143000"/>
          </a:xfrm>
        </p:spPr>
        <p:txBody>
          <a:bodyPr/>
          <a:lstStyle/>
          <a:p>
            <a:r>
              <a:rPr lang="nb-NO" dirty="0"/>
              <a:t>Panelets anbefalinger 2</a:t>
            </a:r>
          </a:p>
        </p:txBody>
      </p:sp>
      <p:sp>
        <p:nvSpPr>
          <p:cNvPr id="3" name="Content Placeholder 2">
            <a:extLst>
              <a:ext uri="{FF2B5EF4-FFF2-40B4-BE49-F238E27FC236}">
                <a16:creationId xmlns:a16="http://schemas.microsoft.com/office/drawing/2014/main" id="{1D7A5364-067F-4B9D-8857-22816E403DE4}"/>
              </a:ext>
            </a:extLst>
          </p:cNvPr>
          <p:cNvSpPr>
            <a:spLocks noGrp="1"/>
          </p:cNvSpPr>
          <p:nvPr>
            <p:ph idx="1"/>
          </p:nvPr>
        </p:nvSpPr>
        <p:spPr>
          <a:xfrm>
            <a:off x="1944838" y="1098762"/>
            <a:ext cx="8495257" cy="5560052"/>
          </a:xfrm>
        </p:spPr>
        <p:txBody>
          <a:bodyPr/>
          <a:lstStyle/>
          <a:p>
            <a:endParaRPr lang="nb-NO" sz="2400" dirty="0">
              <a:cs typeface="Arial"/>
            </a:endParaRPr>
          </a:p>
          <a:p>
            <a:r>
              <a:rPr lang="nb-NO" sz="2400" dirty="0">
                <a:cs typeface="Arial"/>
              </a:rPr>
              <a:t>Programmets kvalitet og læringsutbytte</a:t>
            </a:r>
          </a:p>
          <a:p>
            <a:pPr lvl="1"/>
            <a:r>
              <a:rPr lang="nb-NO" sz="1800" dirty="0">
                <a:cs typeface="Arial"/>
              </a:rPr>
              <a:t>Fakultetet har behov for bedre og systematisk datainnsamling for å måle kvalitet</a:t>
            </a:r>
          </a:p>
          <a:p>
            <a:pPr lvl="1"/>
            <a:r>
              <a:rPr lang="nb-NO" sz="1800" dirty="0">
                <a:cs typeface="Arial"/>
              </a:rPr>
              <a:t>Fakultetet bør sikre best mulig utnyttelse av gjennomføringsstipendet</a:t>
            </a:r>
          </a:p>
          <a:p>
            <a:pPr marL="457200" lvl="1" indent="0">
              <a:buNone/>
            </a:pPr>
            <a:endParaRPr lang="nb-NO" sz="1600" dirty="0">
              <a:cs typeface="Arial"/>
            </a:endParaRPr>
          </a:p>
          <a:p>
            <a:pPr marL="457200" lvl="1" indent="0">
              <a:buNone/>
            </a:pPr>
            <a:endParaRPr lang="nb-NO" sz="1600" dirty="0">
              <a:cs typeface="Arial"/>
            </a:endParaRPr>
          </a:p>
          <a:p>
            <a:pPr lvl="0"/>
            <a:r>
              <a:rPr lang="nb-NO" sz="2400" dirty="0">
                <a:solidFill>
                  <a:srgbClr val="000000"/>
                </a:solidFill>
                <a:cs typeface="Arial"/>
              </a:rPr>
              <a:t>Kvalitet er et faglig anliggende</a:t>
            </a:r>
          </a:p>
          <a:p>
            <a:pPr lvl="1"/>
            <a:r>
              <a:rPr lang="nb-NO" sz="1800" dirty="0">
                <a:solidFill>
                  <a:srgbClr val="000000"/>
                </a:solidFill>
                <a:cs typeface="Arial"/>
              </a:rPr>
              <a:t>Panelet peker på at kvalitetssikring i noen grad anses som et administrativt spørsmål/oppgave</a:t>
            </a:r>
          </a:p>
          <a:p>
            <a:pPr lvl="1"/>
            <a:r>
              <a:rPr lang="nb-NO" sz="1800" dirty="0">
                <a:solidFill>
                  <a:srgbClr val="000000"/>
                </a:solidFill>
                <a:cs typeface="Arial"/>
              </a:rPr>
              <a:t>Med felles standarder og et felles språk for kvalitet kan fakultetet kollektivt reflektere over kvaliteten i programmet – og ta grep for å sikre denne.</a:t>
            </a:r>
          </a:p>
          <a:p>
            <a:pPr marL="457200" lvl="1" indent="0">
              <a:buNone/>
            </a:pPr>
            <a:endParaRPr lang="nb-NO" sz="1600" dirty="0">
              <a:solidFill>
                <a:srgbClr val="000000"/>
              </a:solidFill>
              <a:cs typeface="Arial"/>
            </a:endParaRPr>
          </a:p>
          <a:p>
            <a:pPr lvl="0"/>
            <a:endParaRPr lang="nb-NO" sz="2400" dirty="0">
              <a:solidFill>
                <a:srgbClr val="000000"/>
              </a:solidFill>
              <a:cs typeface="Arial"/>
            </a:endParaRPr>
          </a:p>
          <a:p>
            <a:pPr marL="457200" lvl="1" indent="0">
              <a:buNone/>
            </a:pPr>
            <a:endParaRPr lang="nb-NO" sz="1600" dirty="0">
              <a:cs typeface="Arial"/>
            </a:endParaRPr>
          </a:p>
        </p:txBody>
      </p:sp>
      <p:sp>
        <p:nvSpPr>
          <p:cNvPr id="6" name="Plassholder for lysbildenummer 5">
            <a:extLst>
              <a:ext uri="{FF2B5EF4-FFF2-40B4-BE49-F238E27FC236}">
                <a16:creationId xmlns:a16="http://schemas.microsoft.com/office/drawing/2014/main" id="{B36A16B4-D540-4C8E-8E98-6346F5719629}"/>
              </a:ext>
            </a:extLst>
          </p:cNvPr>
          <p:cNvSpPr>
            <a:spLocks noGrp="1"/>
          </p:cNvSpPr>
          <p:nvPr>
            <p:ph type="sldNum" sz="quarter" idx="12"/>
          </p:nvPr>
        </p:nvSpPr>
        <p:spPr/>
        <p:txBody>
          <a:bodyPr/>
          <a:lstStyle/>
          <a:p>
            <a:pPr>
              <a:defRPr/>
            </a:pPr>
            <a:fld id="{0C30D865-44B2-2545-9FD5-988C451BF50D}" type="slidenum">
              <a:rPr lang="nb-NO" smtClean="0"/>
              <a:pPr>
                <a:defRPr/>
              </a:pPr>
              <a:t>6</a:t>
            </a:fld>
            <a:endParaRPr lang="nb-NO"/>
          </a:p>
        </p:txBody>
      </p:sp>
    </p:spTree>
    <p:extLst>
      <p:ext uri="{BB962C8B-B14F-4D97-AF65-F5344CB8AC3E}">
        <p14:creationId xmlns:p14="http://schemas.microsoft.com/office/powerpoint/2010/main" val="1805834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Veien videre</a:t>
            </a:r>
            <a:endParaRPr lang="nb-NO" dirty="0"/>
          </a:p>
        </p:txBody>
      </p:sp>
      <p:sp>
        <p:nvSpPr>
          <p:cNvPr id="3" name="Content Placeholder 2"/>
          <p:cNvSpPr>
            <a:spLocks noGrp="1"/>
          </p:cNvSpPr>
          <p:nvPr>
            <p:ph sz="half" idx="1"/>
          </p:nvPr>
        </p:nvSpPr>
        <p:spPr/>
        <p:txBody>
          <a:bodyPr>
            <a:normAutofit lnSpcReduction="10000"/>
          </a:bodyPr>
          <a:lstStyle/>
          <a:p>
            <a:r>
              <a:rPr lang="nb-NO" dirty="0" err="1" smtClean="0"/>
              <a:t>PhD</a:t>
            </a:r>
            <a:r>
              <a:rPr lang="nb-NO" dirty="0" smtClean="0"/>
              <a:t> utvalget førende</a:t>
            </a:r>
          </a:p>
          <a:p>
            <a:pPr lvl="1"/>
            <a:r>
              <a:rPr lang="nb-NO" dirty="0" smtClean="0"/>
              <a:t>Opplæringsdelen: koordinering og arbeidsdeling</a:t>
            </a:r>
          </a:p>
          <a:p>
            <a:pPr lvl="1"/>
            <a:r>
              <a:rPr lang="nb-NO" dirty="0" smtClean="0"/>
              <a:t>Veiledning</a:t>
            </a:r>
          </a:p>
          <a:p>
            <a:pPr lvl="1"/>
            <a:r>
              <a:rPr lang="nb-NO" dirty="0" smtClean="0"/>
              <a:t>Gjennomføringsstipendet</a:t>
            </a:r>
          </a:p>
          <a:p>
            <a:pPr lvl="1"/>
            <a:r>
              <a:rPr lang="nb-NO" dirty="0" smtClean="0"/>
              <a:t>Datagrunnlag</a:t>
            </a:r>
          </a:p>
          <a:p>
            <a:r>
              <a:rPr lang="nb-NO" dirty="0" smtClean="0"/>
              <a:t>Diskusjon i </a:t>
            </a:r>
            <a:r>
              <a:rPr lang="nb-NO" dirty="0" err="1" smtClean="0"/>
              <a:t>PhD</a:t>
            </a:r>
            <a:r>
              <a:rPr lang="nb-NO" dirty="0" smtClean="0"/>
              <a:t>-ledernettverket, forskningsledergruppen, instituttledermøtet</a:t>
            </a:r>
          </a:p>
          <a:p>
            <a:r>
              <a:rPr lang="nb-NO" dirty="0" smtClean="0"/>
              <a:t>Oppfølgingsplan FS (vedtak H2021)</a:t>
            </a:r>
            <a:endParaRPr lang="nb-NO" dirty="0"/>
          </a:p>
        </p:txBody>
      </p:sp>
      <p:pic>
        <p:nvPicPr>
          <p:cNvPr id="7" name="Picture 2" descr="Theodor Kittelsen, Langt, langt borte så han noe lyse og glitre –  Nasjonalmuseet – Samlingen"/>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172200" y="2152072"/>
            <a:ext cx="5181600" cy="3425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350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1119</Words>
  <Application>Microsoft Office PowerPoint</Application>
  <PresentationFormat>Widescreen</PresentationFormat>
  <Paragraphs>94</Paragraphs>
  <Slides>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ヒラギノ角ゴ Pro W3</vt:lpstr>
      <vt:lpstr>Office Theme</vt:lpstr>
      <vt:lpstr>PowerPoint Presentation</vt:lpstr>
      <vt:lpstr>Oppdraget</vt:lpstr>
      <vt:lpstr>Konklusjon</vt:lpstr>
      <vt:lpstr>Gylden mulighet</vt:lpstr>
      <vt:lpstr>Panelets anbefalinger 1</vt:lpstr>
      <vt:lpstr>Panelets anbefalinger 2</vt:lpstr>
      <vt:lpstr>Veien videre</vt:lpstr>
    </vt:vector>
  </TitlesOfParts>
  <Company>Universitetet i Oslo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Mathilde Skoie</dc:creator>
  <cp:lastModifiedBy>Mathilde Skoie</cp:lastModifiedBy>
  <cp:revision>5</cp:revision>
  <dcterms:created xsi:type="dcterms:W3CDTF">2021-04-15T07:29:00Z</dcterms:created>
  <dcterms:modified xsi:type="dcterms:W3CDTF">2021-04-15T08:12:07Z</dcterms:modified>
</cp:coreProperties>
</file>