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5" r:id="rId3"/>
    <p:sldId id="266" r:id="rId4"/>
    <p:sldId id="267" r:id="rId5"/>
    <p:sldId id="269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rine Randin" initials="KR" lastIdx="1" clrIdx="0">
    <p:extLst>
      <p:ext uri="{19B8F6BF-5375-455C-9EA6-DF929625EA0E}">
        <p15:presenceInfo xmlns:p15="http://schemas.microsoft.com/office/powerpoint/2012/main" userId="S-1-5-21-1927809936-1189766144-1318725885-12056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2" autoAdjust="0"/>
    <p:restoredTop sz="94660"/>
  </p:normalViewPr>
  <p:slideViewPr>
    <p:cSldViewPr snapToGrid="0">
      <p:cViewPr>
        <p:scale>
          <a:sx n="65" d="100"/>
          <a:sy n="65" d="100"/>
        </p:scale>
        <p:origin x="5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52827B-7526-134A-83CB-BCBD60F39FE4}" type="doc">
      <dgm:prSet loTypeId="urn:microsoft.com/office/officeart/2005/8/layout/hierarchy2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CF47CF-4B7E-9B43-837F-2BDFE04961A2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900" dirty="0" err="1" smtClean="0">
              <a:solidFill>
                <a:schemeClr val="tx1"/>
              </a:solidFill>
            </a:rPr>
            <a:t>Prosjekteier</a:t>
          </a:r>
          <a:r>
            <a:rPr lang="en-US" sz="1900" dirty="0" smtClean="0">
              <a:solidFill>
                <a:schemeClr val="tx1"/>
              </a:solidFill>
            </a:rPr>
            <a:t>: </a:t>
          </a:r>
          <a:r>
            <a:rPr lang="en-US" sz="1900" dirty="0" err="1" smtClean="0">
              <a:solidFill>
                <a:schemeClr val="tx1"/>
              </a:solidFill>
            </a:rPr>
            <a:t>Dekanatmøtet</a:t>
          </a:r>
          <a:r>
            <a:rPr lang="en-US" sz="1900" dirty="0" smtClean="0">
              <a:solidFill>
                <a:schemeClr val="tx1"/>
              </a:solidFill>
            </a:rPr>
            <a:t> </a:t>
          </a:r>
        </a:p>
      </dgm:t>
    </dgm:pt>
    <dgm:pt modelId="{BA341082-F58A-704E-8DDB-4E405B0A4D47}" type="parTrans" cxnId="{D6D25372-E1A9-B64F-9C67-82A414335998}">
      <dgm:prSet/>
      <dgm:spPr/>
      <dgm:t>
        <a:bodyPr/>
        <a:lstStyle/>
        <a:p>
          <a:endParaRPr lang="en-US"/>
        </a:p>
      </dgm:t>
    </dgm:pt>
    <dgm:pt modelId="{996DCE1E-97D7-034D-BA23-13460A16BD3A}" type="sibTrans" cxnId="{D6D25372-E1A9-B64F-9C67-82A414335998}">
      <dgm:prSet/>
      <dgm:spPr/>
      <dgm:t>
        <a:bodyPr/>
        <a:lstStyle/>
        <a:p>
          <a:endParaRPr lang="en-US"/>
        </a:p>
      </dgm:t>
    </dgm:pt>
    <dgm:pt modelId="{43EE8CA8-5391-DC46-8FBD-55646FE05167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900" dirty="0" err="1" smtClean="0">
              <a:solidFill>
                <a:schemeClr val="tx1"/>
              </a:solidFill>
            </a:rPr>
            <a:t>Styringsgruppe</a:t>
          </a:r>
          <a:r>
            <a:rPr lang="en-US" sz="1900" dirty="0" smtClean="0">
              <a:solidFill>
                <a:schemeClr val="tx1"/>
              </a:solidFill>
            </a:rPr>
            <a:t>:</a:t>
          </a:r>
        </a:p>
        <a:p>
          <a:r>
            <a:rPr lang="en-US" sz="1900" dirty="0" err="1" smtClean="0">
              <a:solidFill>
                <a:schemeClr val="tx1"/>
              </a:solidFill>
            </a:rPr>
            <a:t>Fakultetets</a:t>
          </a:r>
          <a:r>
            <a:rPr lang="en-US" sz="1900" dirty="0" smtClean="0">
              <a:solidFill>
                <a:schemeClr val="tx1"/>
              </a:solidFill>
            </a:rPr>
            <a:t> </a:t>
          </a:r>
          <a:r>
            <a:rPr lang="en-US" sz="1900" dirty="0" err="1" smtClean="0">
              <a:solidFill>
                <a:schemeClr val="tx1"/>
              </a:solidFill>
            </a:rPr>
            <a:t>ledergruppe</a:t>
          </a:r>
          <a:endParaRPr lang="en-US" sz="1900" dirty="0" smtClean="0">
            <a:solidFill>
              <a:schemeClr val="tx1"/>
            </a:solidFill>
          </a:endParaRPr>
        </a:p>
      </dgm:t>
    </dgm:pt>
    <dgm:pt modelId="{0FB9E21E-5DA1-D141-B0BA-BBDC5D4AB340}" type="parTrans" cxnId="{A6D0AD44-9B3F-E64F-BC2A-65145C2D5AB7}">
      <dgm:prSet/>
      <dgm:spPr/>
      <dgm:t>
        <a:bodyPr/>
        <a:lstStyle/>
        <a:p>
          <a:endParaRPr lang="en-US"/>
        </a:p>
      </dgm:t>
    </dgm:pt>
    <dgm:pt modelId="{7F8BABA7-82D5-4B47-B4AA-E3F180E26858}" type="sibTrans" cxnId="{A6D0AD44-9B3F-E64F-BC2A-65145C2D5AB7}">
      <dgm:prSet/>
      <dgm:spPr/>
      <dgm:t>
        <a:bodyPr/>
        <a:lstStyle/>
        <a:p>
          <a:endParaRPr lang="en-US"/>
        </a:p>
      </dgm:t>
    </dgm:pt>
    <dgm:pt modelId="{71FD9DE7-ADC0-AC41-AC4A-EC9B1935B5D8}">
      <dgm:prSet phldrT="[Text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Prosjektgruppe</a:t>
          </a:r>
          <a:r>
            <a:rPr lang="en-US" dirty="0" smtClean="0">
              <a:solidFill>
                <a:schemeClr val="tx1"/>
              </a:solidFill>
            </a:rPr>
            <a:t>:</a:t>
          </a:r>
        </a:p>
        <a:p>
          <a:r>
            <a:rPr lang="en-US" dirty="0" err="1" smtClean="0">
              <a:solidFill>
                <a:schemeClr val="tx1"/>
              </a:solidFill>
            </a:rPr>
            <a:t>Administrativ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leder</a:t>
          </a:r>
          <a:r>
            <a:rPr lang="en-US" dirty="0" smtClean="0">
              <a:solidFill>
                <a:schemeClr val="tx1"/>
              </a:solidFill>
            </a:rPr>
            <a:t> IAKH Katrine Randin (</a:t>
          </a:r>
          <a:r>
            <a:rPr lang="en-US" dirty="0" err="1" smtClean="0">
              <a:solidFill>
                <a:schemeClr val="tx1"/>
              </a:solidFill>
            </a:rPr>
            <a:t>leder</a:t>
          </a:r>
          <a:r>
            <a:rPr lang="en-US" dirty="0" smtClean="0">
              <a:solidFill>
                <a:schemeClr val="tx1"/>
              </a:solidFill>
            </a:rPr>
            <a:t>)</a:t>
          </a:r>
        </a:p>
        <a:p>
          <a:r>
            <a:rPr lang="en-US" dirty="0" err="1" smtClean="0">
              <a:solidFill>
                <a:schemeClr val="tx1"/>
              </a:solidFill>
            </a:rPr>
            <a:t>Studieleder</a:t>
          </a:r>
          <a:r>
            <a:rPr lang="en-US" dirty="0" smtClean="0">
              <a:solidFill>
                <a:schemeClr val="tx1"/>
              </a:solidFill>
            </a:rPr>
            <a:t> ILOS Mons Vedøy</a:t>
          </a:r>
        </a:p>
        <a:p>
          <a:r>
            <a:rPr lang="en-US" dirty="0" err="1" smtClean="0">
              <a:solidFill>
                <a:schemeClr val="tx1"/>
              </a:solidFill>
            </a:rPr>
            <a:t>Seniorrådgiver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Studieseksjonen</a:t>
          </a:r>
          <a:r>
            <a:rPr lang="en-US" dirty="0" smtClean="0">
              <a:solidFill>
                <a:schemeClr val="tx1"/>
              </a:solidFill>
            </a:rPr>
            <a:t> Christine Klem</a:t>
          </a:r>
        </a:p>
        <a:p>
          <a:r>
            <a:rPr lang="en-US" dirty="0" err="1" smtClean="0">
              <a:solidFill>
                <a:schemeClr val="tx1"/>
              </a:solidFill>
            </a:rPr>
            <a:t>Rådgiver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Studieseksjonen</a:t>
          </a:r>
          <a:r>
            <a:rPr lang="en-US" dirty="0" smtClean="0">
              <a:solidFill>
                <a:schemeClr val="tx1"/>
              </a:solidFill>
            </a:rPr>
            <a:t> Anne Løken</a:t>
          </a:r>
        </a:p>
        <a:p>
          <a:r>
            <a:rPr lang="en-US" dirty="0" err="1" smtClean="0">
              <a:solidFill>
                <a:schemeClr val="tx1"/>
              </a:solidFill>
            </a:rPr>
            <a:t>Seniorkonsulent</a:t>
          </a:r>
          <a:r>
            <a:rPr lang="en-US" dirty="0" smtClean="0">
              <a:solidFill>
                <a:schemeClr val="tx1"/>
              </a:solidFill>
            </a:rPr>
            <a:t> IKOS Carina Tørud</a:t>
          </a:r>
        </a:p>
        <a:p>
          <a:r>
            <a:rPr lang="en-US" dirty="0" err="1" smtClean="0">
              <a:solidFill>
                <a:schemeClr val="tx1"/>
              </a:solidFill>
            </a:rPr>
            <a:t>Studiekonsulent</a:t>
          </a:r>
          <a:r>
            <a:rPr lang="en-US" dirty="0" smtClean="0">
              <a:solidFill>
                <a:schemeClr val="tx1"/>
              </a:solidFill>
            </a:rPr>
            <a:t> IFIKK Linn Thorsen</a:t>
          </a:r>
        </a:p>
      </dgm:t>
    </dgm:pt>
    <dgm:pt modelId="{665C0882-E9FE-8043-87B6-A72DBBA09CC2}" type="parTrans" cxnId="{5497A116-8632-FF4E-82D8-7BA78F68F2E7}">
      <dgm:prSet/>
      <dgm:spPr/>
      <dgm:t>
        <a:bodyPr/>
        <a:lstStyle/>
        <a:p>
          <a:endParaRPr lang="en-US"/>
        </a:p>
      </dgm:t>
    </dgm:pt>
    <dgm:pt modelId="{A73B480B-33E6-4A43-8895-FF775A906F09}" type="sibTrans" cxnId="{5497A116-8632-FF4E-82D8-7BA78F68F2E7}">
      <dgm:prSet/>
      <dgm:spPr/>
      <dgm:t>
        <a:bodyPr/>
        <a:lstStyle/>
        <a:p>
          <a:endParaRPr lang="en-US"/>
        </a:p>
      </dgm:t>
    </dgm:pt>
    <dgm:pt modelId="{DFB98D73-59A6-0643-BFAA-03E81F477E3D}" type="pres">
      <dgm:prSet presAssocID="{CB52827B-7526-134A-83CB-BCBD60F39FE4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D36129-3A63-284A-82B8-F58339F32EB1}" type="pres">
      <dgm:prSet presAssocID="{98CF47CF-4B7E-9B43-837F-2BDFE04961A2}" presName="root1" presStyleCnt="0"/>
      <dgm:spPr/>
    </dgm:pt>
    <dgm:pt modelId="{F80EECBB-4841-8444-9721-ACE26868107D}" type="pres">
      <dgm:prSet presAssocID="{98CF47CF-4B7E-9B43-837F-2BDFE04961A2}" presName="LevelOneTextNode" presStyleLbl="node0" presStyleIdx="0" presStyleCnt="1" custScaleX="76072" custScaleY="863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B370FC-CFFE-A44E-91B9-45AAE438351E}" type="pres">
      <dgm:prSet presAssocID="{98CF47CF-4B7E-9B43-837F-2BDFE04961A2}" presName="level2hierChild" presStyleCnt="0"/>
      <dgm:spPr/>
    </dgm:pt>
    <dgm:pt modelId="{E3CA4E04-0949-A84A-8ED2-323AAEAEFD27}" type="pres">
      <dgm:prSet presAssocID="{0FB9E21E-5DA1-D141-B0BA-BBDC5D4AB340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050F9B8A-4C4E-7C45-8471-A8C1120EB31D}" type="pres">
      <dgm:prSet presAssocID="{0FB9E21E-5DA1-D141-B0BA-BBDC5D4AB340}" presName="connTx" presStyleLbl="parChTrans1D2" presStyleIdx="0" presStyleCnt="1"/>
      <dgm:spPr/>
      <dgm:t>
        <a:bodyPr/>
        <a:lstStyle/>
        <a:p>
          <a:endParaRPr lang="en-US"/>
        </a:p>
      </dgm:t>
    </dgm:pt>
    <dgm:pt modelId="{86D218AD-98C8-514A-A6D0-9AACAFDCAD14}" type="pres">
      <dgm:prSet presAssocID="{43EE8CA8-5391-DC46-8FBD-55646FE05167}" presName="root2" presStyleCnt="0"/>
      <dgm:spPr/>
    </dgm:pt>
    <dgm:pt modelId="{9436C709-9963-6D4B-89E9-F3441B284B3A}" type="pres">
      <dgm:prSet presAssocID="{43EE8CA8-5391-DC46-8FBD-55646FE05167}" presName="LevelTwoTextNode" presStyleLbl="node2" presStyleIdx="0" presStyleCnt="1" custScaleX="73061" custScaleY="846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0DFAB5-F820-9448-ABFA-4BEBC0AFE5CC}" type="pres">
      <dgm:prSet presAssocID="{43EE8CA8-5391-DC46-8FBD-55646FE05167}" presName="level3hierChild" presStyleCnt="0"/>
      <dgm:spPr/>
    </dgm:pt>
    <dgm:pt modelId="{0D2F386F-B8B7-D746-A7ED-76FD1FB51E07}" type="pres">
      <dgm:prSet presAssocID="{665C0882-E9FE-8043-87B6-A72DBBA09CC2}" presName="conn2-1" presStyleLbl="parChTrans1D3" presStyleIdx="0" presStyleCnt="1"/>
      <dgm:spPr/>
      <dgm:t>
        <a:bodyPr/>
        <a:lstStyle/>
        <a:p>
          <a:endParaRPr lang="en-US"/>
        </a:p>
      </dgm:t>
    </dgm:pt>
    <dgm:pt modelId="{11763B62-9A26-5F4A-98DE-252728E0F4D1}" type="pres">
      <dgm:prSet presAssocID="{665C0882-E9FE-8043-87B6-A72DBBA09CC2}" presName="connTx" presStyleLbl="parChTrans1D3" presStyleIdx="0" presStyleCnt="1"/>
      <dgm:spPr/>
      <dgm:t>
        <a:bodyPr/>
        <a:lstStyle/>
        <a:p>
          <a:endParaRPr lang="en-US"/>
        </a:p>
      </dgm:t>
    </dgm:pt>
    <dgm:pt modelId="{704CFC1F-EEC0-CE4B-8E04-B958A282F0B7}" type="pres">
      <dgm:prSet presAssocID="{71FD9DE7-ADC0-AC41-AC4A-EC9B1935B5D8}" presName="root2" presStyleCnt="0"/>
      <dgm:spPr/>
    </dgm:pt>
    <dgm:pt modelId="{A969EC52-29A5-6C43-8F18-FD068C62B40B}" type="pres">
      <dgm:prSet presAssocID="{71FD9DE7-ADC0-AC41-AC4A-EC9B1935B5D8}" presName="LevelTwoTextNode" presStyleLbl="node3" presStyleIdx="0" presStyleCnt="1" custScaleX="201524" custScaleY="193694" custLinFactNeighborX="-1785" custLinFactNeighborY="18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2AF468-3892-7B44-8CDE-A046656470ED}" type="pres">
      <dgm:prSet presAssocID="{71FD9DE7-ADC0-AC41-AC4A-EC9B1935B5D8}" presName="level3hierChild" presStyleCnt="0"/>
      <dgm:spPr/>
    </dgm:pt>
  </dgm:ptLst>
  <dgm:cxnLst>
    <dgm:cxn modelId="{209465A8-62D4-4546-805B-5417FC3D8922}" type="presOf" srcId="{98CF47CF-4B7E-9B43-837F-2BDFE04961A2}" destId="{F80EECBB-4841-8444-9721-ACE26868107D}" srcOrd="0" destOrd="0" presId="urn:microsoft.com/office/officeart/2005/8/layout/hierarchy2"/>
    <dgm:cxn modelId="{18E96EFF-0A18-6245-A0CC-BB47D582282B}" type="presOf" srcId="{0FB9E21E-5DA1-D141-B0BA-BBDC5D4AB340}" destId="{050F9B8A-4C4E-7C45-8471-A8C1120EB31D}" srcOrd="1" destOrd="0" presId="urn:microsoft.com/office/officeart/2005/8/layout/hierarchy2"/>
    <dgm:cxn modelId="{11A02139-4CF7-3C47-96D8-1DFC63CC8D2F}" type="presOf" srcId="{0FB9E21E-5DA1-D141-B0BA-BBDC5D4AB340}" destId="{E3CA4E04-0949-A84A-8ED2-323AAEAEFD27}" srcOrd="0" destOrd="0" presId="urn:microsoft.com/office/officeart/2005/8/layout/hierarchy2"/>
    <dgm:cxn modelId="{D8F82FDE-BFB6-714C-8656-01F313B76C5A}" type="presOf" srcId="{CB52827B-7526-134A-83CB-BCBD60F39FE4}" destId="{DFB98D73-59A6-0643-BFAA-03E81F477E3D}" srcOrd="0" destOrd="0" presId="urn:microsoft.com/office/officeart/2005/8/layout/hierarchy2"/>
    <dgm:cxn modelId="{5497A116-8632-FF4E-82D8-7BA78F68F2E7}" srcId="{43EE8CA8-5391-DC46-8FBD-55646FE05167}" destId="{71FD9DE7-ADC0-AC41-AC4A-EC9B1935B5D8}" srcOrd="0" destOrd="0" parTransId="{665C0882-E9FE-8043-87B6-A72DBBA09CC2}" sibTransId="{A73B480B-33E6-4A43-8895-FF775A906F09}"/>
    <dgm:cxn modelId="{085463D2-E1ED-BA40-B0DC-7645035E508A}" type="presOf" srcId="{665C0882-E9FE-8043-87B6-A72DBBA09CC2}" destId="{11763B62-9A26-5F4A-98DE-252728E0F4D1}" srcOrd="1" destOrd="0" presId="urn:microsoft.com/office/officeart/2005/8/layout/hierarchy2"/>
    <dgm:cxn modelId="{D6D25372-E1A9-B64F-9C67-82A414335998}" srcId="{CB52827B-7526-134A-83CB-BCBD60F39FE4}" destId="{98CF47CF-4B7E-9B43-837F-2BDFE04961A2}" srcOrd="0" destOrd="0" parTransId="{BA341082-F58A-704E-8DDB-4E405B0A4D47}" sibTransId="{996DCE1E-97D7-034D-BA23-13460A16BD3A}"/>
    <dgm:cxn modelId="{A6D0AD44-9B3F-E64F-BC2A-65145C2D5AB7}" srcId="{98CF47CF-4B7E-9B43-837F-2BDFE04961A2}" destId="{43EE8CA8-5391-DC46-8FBD-55646FE05167}" srcOrd="0" destOrd="0" parTransId="{0FB9E21E-5DA1-D141-B0BA-BBDC5D4AB340}" sibTransId="{7F8BABA7-82D5-4B47-B4AA-E3F180E26858}"/>
    <dgm:cxn modelId="{B35DC49B-05CB-404A-9E58-B158EA0DC010}" type="presOf" srcId="{43EE8CA8-5391-DC46-8FBD-55646FE05167}" destId="{9436C709-9963-6D4B-89E9-F3441B284B3A}" srcOrd="0" destOrd="0" presId="urn:microsoft.com/office/officeart/2005/8/layout/hierarchy2"/>
    <dgm:cxn modelId="{109C8D4C-E7AF-CC4E-82AE-5217E5DBCAB9}" type="presOf" srcId="{665C0882-E9FE-8043-87B6-A72DBBA09CC2}" destId="{0D2F386F-B8B7-D746-A7ED-76FD1FB51E07}" srcOrd="0" destOrd="0" presId="urn:microsoft.com/office/officeart/2005/8/layout/hierarchy2"/>
    <dgm:cxn modelId="{DF14538E-7E39-4545-B539-9AE5F60F487C}" type="presOf" srcId="{71FD9DE7-ADC0-AC41-AC4A-EC9B1935B5D8}" destId="{A969EC52-29A5-6C43-8F18-FD068C62B40B}" srcOrd="0" destOrd="0" presId="urn:microsoft.com/office/officeart/2005/8/layout/hierarchy2"/>
    <dgm:cxn modelId="{F0B67C24-C615-3049-84EF-C6DFE528B8A5}" type="presParOf" srcId="{DFB98D73-59A6-0643-BFAA-03E81F477E3D}" destId="{3CD36129-3A63-284A-82B8-F58339F32EB1}" srcOrd="0" destOrd="0" presId="urn:microsoft.com/office/officeart/2005/8/layout/hierarchy2"/>
    <dgm:cxn modelId="{B0240365-0C6C-3545-8657-3574E383720D}" type="presParOf" srcId="{3CD36129-3A63-284A-82B8-F58339F32EB1}" destId="{F80EECBB-4841-8444-9721-ACE26868107D}" srcOrd="0" destOrd="0" presId="urn:microsoft.com/office/officeart/2005/8/layout/hierarchy2"/>
    <dgm:cxn modelId="{3678EEF3-5EBA-9641-87C0-C3B7AD17926E}" type="presParOf" srcId="{3CD36129-3A63-284A-82B8-F58339F32EB1}" destId="{BDB370FC-CFFE-A44E-91B9-45AAE438351E}" srcOrd="1" destOrd="0" presId="urn:microsoft.com/office/officeart/2005/8/layout/hierarchy2"/>
    <dgm:cxn modelId="{0CF4C306-F047-C243-BE34-23B1B8D8221A}" type="presParOf" srcId="{BDB370FC-CFFE-A44E-91B9-45AAE438351E}" destId="{E3CA4E04-0949-A84A-8ED2-323AAEAEFD27}" srcOrd="0" destOrd="0" presId="urn:microsoft.com/office/officeart/2005/8/layout/hierarchy2"/>
    <dgm:cxn modelId="{413FB1C4-BC07-F345-8A84-F48130933FB3}" type="presParOf" srcId="{E3CA4E04-0949-A84A-8ED2-323AAEAEFD27}" destId="{050F9B8A-4C4E-7C45-8471-A8C1120EB31D}" srcOrd="0" destOrd="0" presId="urn:microsoft.com/office/officeart/2005/8/layout/hierarchy2"/>
    <dgm:cxn modelId="{1D2EB209-394B-9F41-8EBE-9EEF593A2629}" type="presParOf" srcId="{BDB370FC-CFFE-A44E-91B9-45AAE438351E}" destId="{86D218AD-98C8-514A-A6D0-9AACAFDCAD14}" srcOrd="1" destOrd="0" presId="urn:microsoft.com/office/officeart/2005/8/layout/hierarchy2"/>
    <dgm:cxn modelId="{85C9F240-2609-5147-8830-C17EAC83F595}" type="presParOf" srcId="{86D218AD-98C8-514A-A6D0-9AACAFDCAD14}" destId="{9436C709-9963-6D4B-89E9-F3441B284B3A}" srcOrd="0" destOrd="0" presId="urn:microsoft.com/office/officeart/2005/8/layout/hierarchy2"/>
    <dgm:cxn modelId="{500F8D9E-4E08-334B-9747-4810C1869155}" type="presParOf" srcId="{86D218AD-98C8-514A-A6D0-9AACAFDCAD14}" destId="{EA0DFAB5-F820-9448-ABFA-4BEBC0AFE5CC}" srcOrd="1" destOrd="0" presId="urn:microsoft.com/office/officeart/2005/8/layout/hierarchy2"/>
    <dgm:cxn modelId="{7C9A8BB5-9C8F-BB46-A355-CE1BB115A1FD}" type="presParOf" srcId="{EA0DFAB5-F820-9448-ABFA-4BEBC0AFE5CC}" destId="{0D2F386F-B8B7-D746-A7ED-76FD1FB51E07}" srcOrd="0" destOrd="0" presId="urn:microsoft.com/office/officeart/2005/8/layout/hierarchy2"/>
    <dgm:cxn modelId="{95158496-AE72-3641-9ACA-5FF30F8D9781}" type="presParOf" srcId="{0D2F386F-B8B7-D746-A7ED-76FD1FB51E07}" destId="{11763B62-9A26-5F4A-98DE-252728E0F4D1}" srcOrd="0" destOrd="0" presId="urn:microsoft.com/office/officeart/2005/8/layout/hierarchy2"/>
    <dgm:cxn modelId="{9210207D-CBA4-D747-88DC-02153E89A9AB}" type="presParOf" srcId="{EA0DFAB5-F820-9448-ABFA-4BEBC0AFE5CC}" destId="{704CFC1F-EEC0-CE4B-8E04-B958A282F0B7}" srcOrd="1" destOrd="0" presId="urn:microsoft.com/office/officeart/2005/8/layout/hierarchy2"/>
    <dgm:cxn modelId="{2C4B455C-C5F2-A045-A108-5F4E717EFA9A}" type="presParOf" srcId="{704CFC1F-EEC0-CE4B-8E04-B958A282F0B7}" destId="{A969EC52-29A5-6C43-8F18-FD068C62B40B}" srcOrd="0" destOrd="0" presId="urn:microsoft.com/office/officeart/2005/8/layout/hierarchy2"/>
    <dgm:cxn modelId="{0D2920F1-AF55-E94F-9375-BD760599AAB5}" type="presParOf" srcId="{704CFC1F-EEC0-CE4B-8E04-B958A282F0B7}" destId="{892AF468-3892-7B44-8CDE-A046656470E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0EECBB-4841-8444-9721-ACE26868107D}">
      <dsp:nvSpPr>
        <dsp:cNvPr id="0" name=""/>
        <dsp:cNvSpPr/>
      </dsp:nvSpPr>
      <dsp:spPr>
        <a:xfrm>
          <a:off x="2494" y="1048514"/>
          <a:ext cx="1988521" cy="112795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chemeClr val="tx1"/>
              </a:solidFill>
            </a:rPr>
            <a:t>Prosjekteier</a:t>
          </a:r>
          <a:r>
            <a:rPr lang="en-US" sz="1900" kern="1200" dirty="0" smtClean="0">
              <a:solidFill>
                <a:schemeClr val="tx1"/>
              </a:solidFill>
            </a:rPr>
            <a:t>: </a:t>
          </a:r>
          <a:r>
            <a:rPr lang="en-US" sz="1900" kern="1200" dirty="0" err="1" smtClean="0">
              <a:solidFill>
                <a:schemeClr val="tx1"/>
              </a:solidFill>
            </a:rPr>
            <a:t>Dekanatmøtet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</a:p>
      </dsp:txBody>
      <dsp:txXfrm>
        <a:off x="35531" y="1081551"/>
        <a:ext cx="1922447" cy="1061879"/>
      </dsp:txXfrm>
    </dsp:sp>
    <dsp:sp modelId="{E3CA4E04-0949-A84A-8ED2-323AAEAEFD27}">
      <dsp:nvSpPr>
        <dsp:cNvPr id="0" name=""/>
        <dsp:cNvSpPr/>
      </dsp:nvSpPr>
      <dsp:spPr>
        <a:xfrm>
          <a:off x="1991016" y="1576016"/>
          <a:ext cx="1045599" cy="72949"/>
        </a:xfrm>
        <a:custGeom>
          <a:avLst/>
          <a:gdLst/>
          <a:ahLst/>
          <a:cxnLst/>
          <a:rect l="0" t="0" r="0" b="0"/>
          <a:pathLst>
            <a:path>
              <a:moveTo>
                <a:pt x="0" y="36474"/>
              </a:moveTo>
              <a:lnTo>
                <a:pt x="1045599" y="364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487676" y="1586351"/>
        <a:ext cx="52279" cy="52279"/>
      </dsp:txXfrm>
    </dsp:sp>
    <dsp:sp modelId="{9436C709-9963-6D4B-89E9-F3441B284B3A}">
      <dsp:nvSpPr>
        <dsp:cNvPr id="0" name=""/>
        <dsp:cNvSpPr/>
      </dsp:nvSpPr>
      <dsp:spPr>
        <a:xfrm>
          <a:off x="3036616" y="1059094"/>
          <a:ext cx="1909813" cy="1106793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chemeClr val="tx1"/>
              </a:solidFill>
            </a:rPr>
            <a:t>Styringsgruppe</a:t>
          </a:r>
          <a:r>
            <a:rPr lang="en-US" sz="1900" kern="1200" dirty="0" smtClean="0">
              <a:solidFill>
                <a:schemeClr val="tx1"/>
              </a:solidFill>
            </a:rPr>
            <a:t>: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>
              <a:solidFill>
                <a:schemeClr val="tx1"/>
              </a:solidFill>
            </a:rPr>
            <a:t>Fakultetets</a:t>
          </a:r>
          <a:r>
            <a:rPr lang="en-US" sz="1900" kern="1200" dirty="0" smtClean="0">
              <a:solidFill>
                <a:schemeClr val="tx1"/>
              </a:solidFill>
            </a:rPr>
            <a:t> </a:t>
          </a:r>
          <a:r>
            <a:rPr lang="en-US" sz="1900" kern="1200" dirty="0" err="1" smtClean="0">
              <a:solidFill>
                <a:schemeClr val="tx1"/>
              </a:solidFill>
            </a:rPr>
            <a:t>ledergruppe</a:t>
          </a:r>
          <a:endParaRPr lang="en-US" sz="1900" kern="1200" dirty="0" smtClean="0">
            <a:solidFill>
              <a:schemeClr val="tx1"/>
            </a:solidFill>
          </a:endParaRPr>
        </a:p>
      </dsp:txBody>
      <dsp:txXfrm>
        <a:off x="3069033" y="1091511"/>
        <a:ext cx="1844979" cy="1041959"/>
      </dsp:txXfrm>
    </dsp:sp>
    <dsp:sp modelId="{0D2F386F-B8B7-D746-A7ED-76FD1FB51E07}">
      <dsp:nvSpPr>
        <dsp:cNvPr id="0" name=""/>
        <dsp:cNvSpPr/>
      </dsp:nvSpPr>
      <dsp:spPr>
        <a:xfrm rot="82566">
          <a:off x="4946285" y="1588014"/>
          <a:ext cx="999227" cy="72949"/>
        </a:xfrm>
        <a:custGeom>
          <a:avLst/>
          <a:gdLst/>
          <a:ahLst/>
          <a:cxnLst/>
          <a:rect l="0" t="0" r="0" b="0"/>
          <a:pathLst>
            <a:path>
              <a:moveTo>
                <a:pt x="0" y="36474"/>
              </a:moveTo>
              <a:lnTo>
                <a:pt x="999227" y="364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420919" y="1599508"/>
        <a:ext cx="49961" cy="49961"/>
      </dsp:txXfrm>
    </dsp:sp>
    <dsp:sp modelId="{A969EC52-29A5-6C43-8F18-FD068C62B40B}">
      <dsp:nvSpPr>
        <dsp:cNvPr id="0" name=""/>
        <dsp:cNvSpPr/>
      </dsp:nvSpPr>
      <dsp:spPr>
        <a:xfrm>
          <a:off x="5945369" y="370697"/>
          <a:ext cx="5267835" cy="2531579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Prosjektgruppe</a:t>
          </a:r>
          <a:r>
            <a:rPr lang="en-US" sz="1700" kern="1200" dirty="0" smtClean="0">
              <a:solidFill>
                <a:schemeClr val="tx1"/>
              </a:solidFill>
            </a:rPr>
            <a:t>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Administrativ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leder</a:t>
          </a:r>
          <a:r>
            <a:rPr lang="en-US" sz="1700" kern="1200" dirty="0" smtClean="0">
              <a:solidFill>
                <a:schemeClr val="tx1"/>
              </a:solidFill>
            </a:rPr>
            <a:t> IAKH Katrine Randin (</a:t>
          </a:r>
          <a:r>
            <a:rPr lang="en-US" sz="1700" kern="1200" dirty="0" err="1" smtClean="0">
              <a:solidFill>
                <a:schemeClr val="tx1"/>
              </a:solidFill>
            </a:rPr>
            <a:t>leder</a:t>
          </a:r>
          <a:r>
            <a:rPr lang="en-US" sz="1700" kern="1200" dirty="0" smtClean="0">
              <a:solidFill>
                <a:schemeClr val="tx1"/>
              </a:solidFill>
            </a:rPr>
            <a:t>)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Studieleder</a:t>
          </a:r>
          <a:r>
            <a:rPr lang="en-US" sz="1700" kern="1200" dirty="0" smtClean="0">
              <a:solidFill>
                <a:schemeClr val="tx1"/>
              </a:solidFill>
            </a:rPr>
            <a:t> ILOS Mons Vedøy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Seniorrådgiver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Studieseksjonen</a:t>
          </a:r>
          <a:r>
            <a:rPr lang="en-US" sz="1700" kern="1200" dirty="0" smtClean="0">
              <a:solidFill>
                <a:schemeClr val="tx1"/>
              </a:solidFill>
            </a:rPr>
            <a:t> Christine Klem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Rådgiver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en-US" sz="1700" kern="1200" dirty="0" err="1" smtClean="0">
              <a:solidFill>
                <a:schemeClr val="tx1"/>
              </a:solidFill>
            </a:rPr>
            <a:t>Studieseksjonen</a:t>
          </a:r>
          <a:r>
            <a:rPr lang="en-US" sz="1700" kern="1200" dirty="0" smtClean="0">
              <a:solidFill>
                <a:schemeClr val="tx1"/>
              </a:solidFill>
            </a:rPr>
            <a:t> Anne Løken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Seniorkonsulent</a:t>
          </a:r>
          <a:r>
            <a:rPr lang="en-US" sz="1700" kern="1200" dirty="0" smtClean="0">
              <a:solidFill>
                <a:schemeClr val="tx1"/>
              </a:solidFill>
            </a:rPr>
            <a:t> IKOS Carina Tørud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>
              <a:solidFill>
                <a:schemeClr val="tx1"/>
              </a:solidFill>
            </a:rPr>
            <a:t>Studiekonsulent</a:t>
          </a:r>
          <a:r>
            <a:rPr lang="en-US" sz="1700" kern="1200" dirty="0" smtClean="0">
              <a:solidFill>
                <a:schemeClr val="tx1"/>
              </a:solidFill>
            </a:rPr>
            <a:t> IFIKK Linn Thorsen</a:t>
          </a:r>
        </a:p>
      </dsp:txBody>
      <dsp:txXfrm>
        <a:off x="6019516" y="444844"/>
        <a:ext cx="5119541" cy="2383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84DA9-7BA6-4B72-B3A1-FB3E906097BD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29E19-85EF-4677-8C5E-2DAC1CF31B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0421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om/strategi/strategi-2030/#2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Strategi </a:t>
            </a:r>
            <a:r>
              <a:rPr lang="nb-NO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2030 - Universitetet i Oslo (uio.no)</a:t>
            </a:r>
            <a:endParaRPr lang="nb-NO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73FED8-0534-40E1-8FE0-CA0F779040F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78226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Verktøy</a:t>
            </a:r>
            <a:r>
              <a:rPr lang="nb-NO" baseline="0" dirty="0" smtClean="0"/>
              <a:t> vil i denne sammenheng være en digital løsning, f.eks. en database.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29E19-85EF-4677-8C5E-2DAC1CF31BD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894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CB4F33-0A36-4A46-968A-02FC27E432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78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Noe</a:t>
            </a:r>
            <a:r>
              <a:rPr lang="nb-NO" baseline="0" dirty="0" smtClean="0"/>
              <a:t> revidert fra prosjektbeskrivelsen</a:t>
            </a:r>
          </a:p>
          <a:p>
            <a:r>
              <a:rPr lang="nb-NO" baseline="0" dirty="0" smtClean="0"/>
              <a:t>Fremdrift avhenger mye av hvor mye tid prosjektdeltagerne kan sette av. Mye å gjøre på studiefeltet og pandemi. Mangel på teknisk kompetanse.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29E19-85EF-4677-8C5E-2DAC1CF31BD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3408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29E19-85EF-4677-8C5E-2DAC1CF31BD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6530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4443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911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560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610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88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9317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8353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53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928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92942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754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E09C9-ED5B-47A1-8DB9-E69D4086054B}" type="datetimeFigureOut">
              <a:rPr lang="nb-NO" smtClean="0"/>
              <a:t>15.06.2021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DBFF4-987F-4959-B9F0-6D272B3D60B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435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Prosjekt: </a:t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Ressursplanlegging for fremtiden</a:t>
            </a:r>
          </a:p>
          <a:p>
            <a:r>
              <a:rPr lang="nb-NO" dirty="0" smtClean="0"/>
              <a:t>Orientering til fakultetsstyret 18. juni 2021</a:t>
            </a:r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13"/>
          <a:stretch/>
        </p:blipFill>
        <p:spPr>
          <a:xfrm>
            <a:off x="501445" y="888206"/>
            <a:ext cx="5594555" cy="23894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888205"/>
            <a:ext cx="5593031" cy="2389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57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Strategiske mål prosjektet skal bidra til at oppnås </a:t>
            </a:r>
            <a:endParaRPr lang="nb-NO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468592"/>
              </p:ext>
            </p:extLst>
          </p:nvPr>
        </p:nvGraphicFramePr>
        <p:xfrm>
          <a:off x="389626" y="1872771"/>
          <a:ext cx="10157446" cy="448056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34160">
                  <a:extLst>
                    <a:ext uri="{9D8B030D-6E8A-4147-A177-3AD203B41FA5}">
                      <a16:colId xmlns:a16="http://schemas.microsoft.com/office/drawing/2014/main" val="4261864590"/>
                    </a:ext>
                  </a:extLst>
                </a:gridCol>
                <a:gridCol w="5123286">
                  <a:extLst>
                    <a:ext uri="{9D8B030D-6E8A-4147-A177-3AD203B41FA5}">
                      <a16:colId xmlns:a16="http://schemas.microsoft.com/office/drawing/2014/main" val="2597701722"/>
                    </a:ext>
                  </a:extLst>
                </a:gridCol>
              </a:tblGrid>
              <a:tr h="125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>Beskrivelse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>Suksesskriterier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5910625"/>
                  </a:ext>
                </a:extLst>
              </a:tr>
              <a:tr h="16338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«UiO skal utdanne studenter med kunnskap, evne og vilje til å skape en bedre verden»</a:t>
                      </a:r>
                      <a:endParaRPr lang="nb-NO" sz="20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Sentrale mål 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blant annet:</a:t>
                      </a:r>
                      <a:endParaRPr lang="nb-NO" sz="20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Forskningsbasert utdanning på høyt internasjonalt nivå.</a:t>
                      </a:r>
                      <a:endParaRPr lang="nb-NO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Arbeidslivsrelevans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endParaRPr lang="nb-NO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Tverrfaglig kunnskap.</a:t>
                      </a:r>
                      <a:endParaRPr lang="nb-NO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Utforskende og nyskapende læring.</a:t>
                      </a:r>
                      <a:endParaRPr lang="nb-NO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Arbeids- og vurderingsformer som aktiverer studentenes kunnskap og erfaringer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nb-NO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nb-NO" sz="2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>Innsikt </a:t>
                      </a:r>
                      <a:r>
                        <a:rPr lang="nb-NO" sz="2000" dirty="0">
                          <a:solidFill>
                            <a:schemeClr val="tx1"/>
                          </a:solidFill>
                          <a:effectLst/>
                        </a:rPr>
                        <a:t>i det aktuelle </a:t>
                      </a: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>handlingsrommet i form av tilgjengelige </a:t>
                      </a:r>
                      <a:r>
                        <a:rPr lang="nb-NO" sz="2000" dirty="0">
                          <a:solidFill>
                            <a:schemeClr val="tx1"/>
                          </a:solidFill>
                          <a:effectLst/>
                        </a:rPr>
                        <a:t>undervisningsressurser og </a:t>
                      </a: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>hvilke studier som tilbys.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>Kunne simulere hva endringer vil føre til.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nb-NO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157424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17588" y="24939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nb-NO" altLang="nb-N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4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Gevinster prosjektet vil bidra til at oppnå</a:t>
            </a:r>
            <a:endParaRPr lang="nb-NO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799337"/>
              </p:ext>
            </p:extLst>
          </p:nvPr>
        </p:nvGraphicFramePr>
        <p:xfrm>
          <a:off x="1224949" y="1690689"/>
          <a:ext cx="8764439" cy="51816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328281">
                  <a:extLst>
                    <a:ext uri="{9D8B030D-6E8A-4147-A177-3AD203B41FA5}">
                      <a16:colId xmlns:a16="http://schemas.microsoft.com/office/drawing/2014/main" val="3103850712"/>
                    </a:ext>
                  </a:extLst>
                </a:gridCol>
                <a:gridCol w="4436158">
                  <a:extLst>
                    <a:ext uri="{9D8B030D-6E8A-4147-A177-3AD203B41FA5}">
                      <a16:colId xmlns:a16="http://schemas.microsoft.com/office/drawing/2014/main" val="4282034610"/>
                    </a:ext>
                  </a:extLst>
                </a:gridCol>
              </a:tblGrid>
              <a:tr h="4968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>Beskrivelse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Bedre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oversikt over ressursbruk og 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ressursbehov for å kunne ta informerte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strategiske valg og utøve bedre ressursforvaltning.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Økt</a:t>
                      </a:r>
                      <a:r>
                        <a:rPr lang="nb-NO" sz="2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forutsigbarhet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for vitenskapelig ansatte, administrasjon og ledelse. </a:t>
                      </a:r>
                      <a:endParaRPr lang="nb-NO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20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Mer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effektiv undervisningsplanlegging.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Felles forståelse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og forvaltning av 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ressurser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på tvers av instituttene.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nb-NO" sz="20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>Suksesskriterier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Felles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verktøy for hele 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fakultet som gir innsikt i:</a:t>
                      </a:r>
                      <a:endParaRPr lang="nb-NO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Tilgjengelige ressurser.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Ressursbehov både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fremover 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og tilbake i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tid.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Enkelt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tilgjengelige rapporter tilpasset ulike brukere.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Informasjonsflyt mellom eksisterende systemer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marL="342900" indent="-3429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Felles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forståelse og forvaltning på tvers av institutter og 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brukergrupper.</a:t>
                      </a:r>
                      <a:endParaRPr lang="nb-NO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226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44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Prosjektets leveranser</a:t>
            </a:r>
            <a:endParaRPr lang="nb-NO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558676"/>
              </p:ext>
            </p:extLst>
          </p:nvPr>
        </p:nvGraphicFramePr>
        <p:xfrm>
          <a:off x="838201" y="2122099"/>
          <a:ext cx="10220864" cy="243840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5065590">
                  <a:extLst>
                    <a:ext uri="{9D8B030D-6E8A-4147-A177-3AD203B41FA5}">
                      <a16:colId xmlns:a16="http://schemas.microsoft.com/office/drawing/2014/main" val="623189413"/>
                    </a:ext>
                  </a:extLst>
                </a:gridCol>
                <a:gridCol w="5155274">
                  <a:extLst>
                    <a:ext uri="{9D8B030D-6E8A-4147-A177-3AD203B41FA5}">
                      <a16:colId xmlns:a16="http://schemas.microsoft.com/office/drawing/2014/main" val="2052317059"/>
                    </a:ext>
                  </a:extLst>
                </a:gridCol>
              </a:tblGrid>
              <a:tr h="1880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>Beskrivelse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Tilrettelegge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for utvikling av et verktøy for bedre og mer forutsigbar forvaltning av de vitenskapelige ansattes arbeidstid knyttet til undervisning og administrasjon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2000" b="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2000" b="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20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dirty="0" smtClean="0">
                          <a:solidFill>
                            <a:schemeClr val="tx1"/>
                          </a:solidFill>
                          <a:effectLst/>
                        </a:rPr>
                        <a:t>Suksesskriterier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Utvikle </a:t>
                      </a:r>
                      <a:r>
                        <a:rPr lang="nb-NO" sz="2000" b="0" dirty="0">
                          <a:solidFill>
                            <a:schemeClr val="tx1"/>
                          </a:solidFill>
                          <a:effectLst/>
                        </a:rPr>
                        <a:t>et konsept i form av en kravspesifikasjon for et felles verktøy for undervisningsplanlegging og fordeling av arbeidsoppgaver</a:t>
                      </a:r>
                      <a:r>
                        <a:rPr lang="nb-NO" sz="20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2000" b="0" dirty="0" smtClean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nb-NO" sz="2000" b="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98130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89351" y="4257207"/>
            <a:ext cx="1006971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b="1" dirty="0"/>
              <a:t>Avgrensninger:</a:t>
            </a:r>
          </a:p>
          <a:p>
            <a:r>
              <a:rPr lang="nb-NO" sz="2000" dirty="0"/>
              <a:t>Prosjektet har ikke som mål å endre på grunnstrukturen i retningslinjene for pliktarbeid. Det betyr at dagens uttellinger og normer ligger fast. Det kan likevel bli behov for å gjøre </a:t>
            </a:r>
            <a:r>
              <a:rPr lang="nb-NO" sz="2000" dirty="0" smtClean="0"/>
              <a:t>justeringer.</a:t>
            </a:r>
            <a:endParaRPr lang="nb-NO" sz="2000" dirty="0"/>
          </a:p>
          <a:p>
            <a:r>
              <a:rPr lang="nb-NO" sz="2000" dirty="0"/>
              <a:t>Innkjøpet eller utviklingen av verktøyet vil foregå etter prosjektperiodens slutt. </a:t>
            </a:r>
          </a:p>
          <a:p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29696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23592" y="548680"/>
            <a:ext cx="7696200" cy="1143000"/>
          </a:xfrm>
        </p:spPr>
        <p:txBody>
          <a:bodyPr/>
          <a:lstStyle/>
          <a:p>
            <a:r>
              <a:rPr lang="en-US" dirty="0" err="1" smtClean="0"/>
              <a:t>Organisering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ansvar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826054"/>
              </p:ext>
            </p:extLst>
          </p:nvPr>
        </p:nvGraphicFramePr>
        <p:xfrm>
          <a:off x="471457" y="1455174"/>
          <a:ext cx="11262360" cy="3224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695648-21E9-4045-A53E-31B6D20C9C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39097" y="4680156"/>
            <a:ext cx="10714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I tillegg vil prosjektet ha behov for dialog med brukergruppene. En plan for dette er under utarbeidelse. Sentrale brukere/interessenter 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Vitenskapelig ansatte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Studieadministrasjonen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Ledelsen ved instituttene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 smtClean="0"/>
              <a:t>De ansattes organisasjoner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51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Tidsplan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999532"/>
              </p:ext>
            </p:extLst>
          </p:nvPr>
        </p:nvGraphicFramePr>
        <p:xfrm>
          <a:off x="717755" y="1465007"/>
          <a:ext cx="10636045" cy="5156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550">
                  <a:extLst>
                    <a:ext uri="{9D8B030D-6E8A-4147-A177-3AD203B41FA5}">
                      <a16:colId xmlns:a16="http://schemas.microsoft.com/office/drawing/2014/main" val="2820970435"/>
                    </a:ext>
                  </a:extLst>
                </a:gridCol>
                <a:gridCol w="8599495">
                  <a:extLst>
                    <a:ext uri="{9D8B030D-6E8A-4147-A177-3AD203B41FA5}">
                      <a16:colId xmlns:a16="http://schemas.microsoft.com/office/drawing/2014/main" val="371788180"/>
                    </a:ext>
                  </a:extLst>
                </a:gridCol>
              </a:tblGrid>
              <a:tr h="412878">
                <a:tc>
                  <a:txBody>
                    <a:bodyPr/>
                    <a:lstStyle/>
                    <a:p>
                      <a:r>
                        <a:rPr lang="nb-NO" dirty="0" smtClean="0"/>
                        <a:t>Dato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Aktivitet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7163105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r>
                        <a:rPr lang="nb-NO" dirty="0" smtClean="0"/>
                        <a:t>Mai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Nedsette prosjektgruppen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5865962"/>
                  </a:ext>
                </a:extLst>
              </a:tr>
              <a:tr h="983161">
                <a:tc>
                  <a:txBody>
                    <a:bodyPr/>
                    <a:lstStyle/>
                    <a:p>
                      <a:r>
                        <a:rPr lang="nb-NO" dirty="0" smtClean="0"/>
                        <a:t>Juni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Oppstart av</a:t>
                      </a:r>
                      <a:r>
                        <a:rPr lang="nb-NO" baseline="0" dirty="0" smtClean="0"/>
                        <a:t> arbeidet i prosjektgruppen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baseline="0" dirty="0" smtClean="0"/>
                        <a:t>Utarbeide interessentanalyse og kommunikasjonsplan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baseline="0" dirty="0" smtClean="0"/>
                        <a:t>Utarbeide planverk og gevinstplan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0402018"/>
                  </a:ext>
                </a:extLst>
              </a:tr>
              <a:tr h="712638">
                <a:tc>
                  <a:txBody>
                    <a:bodyPr/>
                    <a:lstStyle/>
                    <a:p>
                      <a:r>
                        <a:rPr lang="nb-NO" dirty="0" smtClean="0"/>
                        <a:t>August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Ledergruppen får forelagt revidert prosjektbeskrivelse og nødvendige avklaringer for</a:t>
                      </a:r>
                      <a:r>
                        <a:rPr lang="nb-NO" baseline="0" dirty="0" smtClean="0"/>
                        <a:t> godkjennelse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0592437"/>
                  </a:ext>
                </a:extLst>
              </a:tr>
              <a:tr h="983161">
                <a:tc>
                  <a:txBody>
                    <a:bodyPr/>
                    <a:lstStyle/>
                    <a:p>
                      <a:r>
                        <a:rPr lang="nb-NO" dirty="0" smtClean="0"/>
                        <a:t>August-desember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Gjennomføringsfase</a:t>
                      </a:r>
                      <a:r>
                        <a:rPr lang="nb-NO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baseline="0" dirty="0" smtClean="0"/>
                        <a:t>Dialog med brukergrupper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nb-NO" baseline="0" dirty="0" smtClean="0"/>
                        <a:t>Utarbeidelse av konsept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050457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r>
                        <a:rPr lang="nb-NO" dirty="0" smtClean="0"/>
                        <a:t>Desember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Ledergruppen</a:t>
                      </a:r>
                      <a:r>
                        <a:rPr lang="nb-NO" baseline="0" dirty="0" smtClean="0"/>
                        <a:t> får forelagt forslag til konsept til godkjenning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617200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r>
                        <a:rPr lang="nb-NO" dirty="0" smtClean="0"/>
                        <a:t>Desember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Avslutningsfase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0852441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r>
                        <a:rPr lang="nb-NO" dirty="0" smtClean="0"/>
                        <a:t>Desember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Ledergruppen får forelagt sluttrapport og prosjektgruppen oppløses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978677"/>
                  </a:ext>
                </a:extLst>
              </a:tr>
              <a:tr h="412878">
                <a:tc>
                  <a:txBody>
                    <a:bodyPr/>
                    <a:lstStyle/>
                    <a:p>
                      <a:r>
                        <a:rPr lang="nb-NO" dirty="0" smtClean="0"/>
                        <a:t>Januar 2022-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Realisering i linjen.</a:t>
                      </a:r>
                      <a:r>
                        <a:rPr lang="nb-NO" baseline="0" dirty="0" smtClean="0"/>
                        <a:t> Verktøy utvikles/innkjøpes</a:t>
                      </a:r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437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55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 og utfordringer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Status:</a:t>
            </a:r>
          </a:p>
          <a:p>
            <a:r>
              <a:rPr lang="nb-NO" dirty="0" smtClean="0"/>
              <a:t>Prosjektgruppen har startet sitt arbeid i tråd med tidsplanen. </a:t>
            </a:r>
          </a:p>
          <a:p>
            <a:r>
              <a:rPr lang="nb-NO" dirty="0" smtClean="0"/>
              <a:t>Fokus på u</a:t>
            </a:r>
            <a:r>
              <a:rPr lang="nb-NO" dirty="0" smtClean="0"/>
              <a:t>tarbeidelse av plan for brukerinvolvering og planlegging av arbeidet til høsten.</a:t>
            </a:r>
            <a:br>
              <a:rPr lang="nb-NO" dirty="0" smtClean="0"/>
            </a:br>
            <a:endParaRPr lang="nb-NO" dirty="0"/>
          </a:p>
          <a:p>
            <a:pPr marL="0" indent="0">
              <a:buNone/>
            </a:pPr>
            <a:r>
              <a:rPr lang="nb-NO" dirty="0" smtClean="0"/>
              <a:t>Utfordringer:</a:t>
            </a:r>
          </a:p>
          <a:p>
            <a:r>
              <a:rPr lang="nb-NO" dirty="0" smtClean="0"/>
              <a:t>Manglende tilgang på kompetanse knyttet til de tekniske sidene av </a:t>
            </a:r>
            <a:r>
              <a:rPr lang="nb-NO" dirty="0" smtClean="0"/>
              <a:t>prosjektet.</a:t>
            </a:r>
            <a:endParaRPr lang="nb-NO" dirty="0" smtClean="0"/>
          </a:p>
          <a:p>
            <a:r>
              <a:rPr lang="nb-NO" dirty="0" smtClean="0"/>
              <a:t>Prosjektgruppens tid til å arbeide med prosjektet.</a:t>
            </a:r>
            <a:endParaRPr lang="nb-NO" dirty="0"/>
          </a:p>
          <a:p>
            <a:r>
              <a:rPr lang="nb-NO" dirty="0" smtClean="0"/>
              <a:t>Ulike </a:t>
            </a:r>
            <a:r>
              <a:rPr lang="nb-NO" dirty="0" smtClean="0"/>
              <a:t>ønsker og interesser knyttet til prosjektet.</a:t>
            </a: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97391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45461"/>
            <a:ext cx="10515600" cy="1660320"/>
          </a:xfrm>
        </p:spPr>
        <p:txBody>
          <a:bodyPr/>
          <a:lstStyle/>
          <a:p>
            <a:r>
              <a:rPr lang="nb-NO" dirty="0" smtClean="0"/>
              <a:t>Spørsmål og kommentarer?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77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558</Words>
  <Application>Microsoft Office PowerPoint</Application>
  <PresentationFormat>Widescreen</PresentationFormat>
  <Paragraphs>102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MS Mincho</vt:lpstr>
      <vt:lpstr>Symbol</vt:lpstr>
      <vt:lpstr>Times New Roman</vt:lpstr>
      <vt:lpstr>Office Theme</vt:lpstr>
      <vt:lpstr>PowerPoint Presentation</vt:lpstr>
      <vt:lpstr>Strategiske mål prosjektet skal bidra til at oppnås </vt:lpstr>
      <vt:lpstr>Gevinster prosjektet vil bidra til at oppnå</vt:lpstr>
      <vt:lpstr>Prosjektets leveranser</vt:lpstr>
      <vt:lpstr>Organisering og ansvar</vt:lpstr>
      <vt:lpstr>Tidsplan</vt:lpstr>
      <vt:lpstr>Status og utfordringer</vt:lpstr>
      <vt:lpstr>Spørsmål og kommentarer?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Katrine Randin</dc:creator>
  <cp:lastModifiedBy>Katrine Randin</cp:lastModifiedBy>
  <cp:revision>37</cp:revision>
  <dcterms:created xsi:type="dcterms:W3CDTF">2021-03-19T12:26:05Z</dcterms:created>
  <dcterms:modified xsi:type="dcterms:W3CDTF">2021-06-15T13:28:19Z</dcterms:modified>
</cp:coreProperties>
</file>